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1"/>
  </p:notesMasterIdLst>
  <p:sldIdLst>
    <p:sldId id="257" r:id="rId3"/>
    <p:sldId id="276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8" r:id="rId13"/>
    <p:sldId id="265" r:id="rId14"/>
    <p:sldId id="266" r:id="rId15"/>
    <p:sldId id="279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6" r:id="rId31"/>
    <p:sldId id="308" r:id="rId32"/>
    <p:sldId id="295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9" r:id="rId45"/>
    <p:sldId id="267" r:id="rId46"/>
    <p:sldId id="268" r:id="rId47"/>
    <p:sldId id="269" r:id="rId48"/>
    <p:sldId id="270" r:id="rId49"/>
    <p:sldId id="342" r:id="rId5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544" y="-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3E36C-2052-4546-A81B-DFF83A711A7C}" type="datetimeFigureOut">
              <a:rPr lang="zh-CN" altLang="en-US" smtClean="0"/>
              <a:t>2016/12/1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B553-B1B8-4D74-95E6-B7A95F82AB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556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65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80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484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16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82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948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16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560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128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31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96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30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810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384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890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399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29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239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673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237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439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1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274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1333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61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0778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7981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206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140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971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61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650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54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44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893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8555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256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584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4490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4754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10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6181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F3B553-B1B8-4D74-95E6-B7A95F82AB2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775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08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3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96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B8C64-27AB-4EBD-AE0E-BADA44F321E2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66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CE87A-F908-44F1-8019-DBAE86C7AF7E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27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A35C24-5DEC-4BE8-8EBF-D086E55D3DB0}" type="slidenum">
              <a:rPr kumimoji="1" lang="en-US" altLang="zh-CN" smtClean="0">
                <a:solidFill>
                  <a:prstClr val="black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15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A35C24-5DEC-4BE8-8EBF-D086E55D3DB0}" type="slidenum">
              <a:rPr kumimoji="1" lang="en-US" altLang="zh-CN" smtClean="0">
                <a:solidFill>
                  <a:prstClr val="black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58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1" y="2959434"/>
            <a:ext cx="9153539" cy="1549575"/>
          </a:xfrm>
          <a:prstGeom prst="rect">
            <a:avLst/>
          </a:prstGeom>
          <a:solidFill>
            <a:srgbClr val="13C7A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35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90804" y="3151543"/>
            <a:ext cx="6515110" cy="639835"/>
          </a:xfrm>
        </p:spPr>
        <p:txBody>
          <a:bodyPr/>
          <a:lstStyle>
            <a:lvl1pPr algn="r">
              <a:defRPr sz="3005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dirty="0" smtClean="0">
                <a:sym typeface="Arial" pitchFamily="34" charset="0"/>
              </a:rPr>
              <a:t>单击此处编辑标题</a:t>
            </a:r>
            <a:endParaRPr lang="zh-CN" noProof="0" dirty="0" smtClean="0">
              <a:sym typeface="Arial" pitchFamily="34" charset="0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587630" y="3792966"/>
            <a:ext cx="6524635" cy="538223"/>
          </a:xfrm>
        </p:spPr>
        <p:txBody>
          <a:bodyPr lIns="90170" tIns="46990" rIns="90170" bIns="46990"/>
          <a:lstStyle>
            <a:lvl1pPr marL="0" indent="0" algn="r">
              <a:defRPr sz="1670"/>
            </a:lvl1pPr>
          </a:lstStyle>
          <a:p>
            <a:pPr lvl="0"/>
            <a:r>
              <a:rPr lang="zh-CN" altLang="en-US" noProof="0" dirty="0" smtClean="0">
                <a:sym typeface="Arial" pitchFamily="34" charset="0"/>
              </a:rPr>
              <a:t>单击此处编辑副标题</a:t>
            </a:r>
            <a:endParaRPr lang="zh-CN" noProof="0" dirty="0" smtClean="0">
              <a:sym typeface="Arial" pitchFamily="34" charset="0"/>
            </a:endParaRPr>
          </a:p>
        </p:txBody>
      </p:sp>
      <p:sp>
        <p:nvSpPr>
          <p:cNvPr id="2057" name="ksoSlideStyle" descr="#wm#_9_01_110_1111" hidden="1"/>
          <p:cNvSpPr>
            <a:spLocks noChangeArrowheads="1"/>
          </p:cNvSpPr>
          <p:nvPr/>
        </p:nvSpPr>
        <p:spPr bwMode="auto">
          <a:xfrm>
            <a:off x="0" y="1"/>
            <a:ext cx="12700" cy="12701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35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CE87A-F908-44F1-8019-DBAE86C7AF7E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40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8229612" cy="7620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772817"/>
            <a:ext cx="8229612" cy="468124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597D-4966-4C6D-96B2-81F0182E0F0E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54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009601" y="3213339"/>
            <a:ext cx="5828409" cy="1188134"/>
          </a:xfrm>
        </p:spPr>
        <p:txBody>
          <a:bodyPr/>
          <a:lstStyle>
            <a:lvl1pPr marL="0" indent="0">
              <a:buNone/>
              <a:defRPr sz="1670"/>
            </a:lvl1pPr>
            <a:lvl2pPr marL="381635" indent="0">
              <a:buNone/>
              <a:defRPr sz="1670"/>
            </a:lvl2pPr>
            <a:lvl3pPr marL="762635" indent="0">
              <a:buNone/>
              <a:defRPr sz="1500"/>
            </a:lvl3pPr>
            <a:lvl4pPr marL="1144270" indent="0">
              <a:buNone/>
              <a:defRPr sz="1335"/>
            </a:lvl4pPr>
            <a:lvl5pPr marL="1525270" indent="0">
              <a:buNone/>
              <a:defRPr sz="1335"/>
            </a:lvl5pPr>
            <a:lvl6pPr marL="1906905" indent="0">
              <a:buNone/>
              <a:defRPr sz="1335"/>
            </a:lvl6pPr>
            <a:lvl7pPr marL="2287905" indent="0">
              <a:buNone/>
              <a:defRPr sz="1335"/>
            </a:lvl7pPr>
            <a:lvl8pPr marL="2669540" indent="0">
              <a:buNone/>
              <a:defRPr sz="1335"/>
            </a:lvl8pPr>
            <a:lvl9pPr marL="3051175" indent="0">
              <a:buNone/>
              <a:defRPr sz="133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矩形 1" descr="#wm#_9_09_*Z"/>
          <p:cNvSpPr>
            <a:spLocks noChangeArrowheads="1"/>
          </p:cNvSpPr>
          <p:nvPr/>
        </p:nvSpPr>
        <p:spPr bwMode="auto">
          <a:xfrm>
            <a:off x="1588" y="2651533"/>
            <a:ext cx="617286" cy="819639"/>
          </a:xfrm>
          <a:prstGeom prst="rect">
            <a:avLst/>
          </a:prstGeom>
          <a:solidFill>
            <a:srgbClr val="13C7A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algn="just" eaLnBrk="0" hangingPunct="0">
              <a:lnSpc>
                <a:spcPct val="130000"/>
              </a:lnSpc>
              <a:spcBef>
                <a:spcPct val="20000"/>
              </a:spcBef>
              <a:defRPr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1pPr>
            <a:lvl2pPr marL="742950" indent="-285750" algn="just" eaLnBrk="0" hangingPunct="0">
              <a:lnSpc>
                <a:spcPct val="130000"/>
              </a:lnSpc>
              <a:spcBef>
                <a:spcPct val="20000"/>
              </a:spcBef>
              <a:defRPr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2pPr>
            <a:lvl3pPr marL="1143000" indent="-228600" algn="just" eaLnBrk="0" hangingPunct="0">
              <a:lnSpc>
                <a:spcPct val="130000"/>
              </a:lnSpc>
              <a:spcBef>
                <a:spcPct val="20000"/>
              </a:spcBef>
              <a:defRPr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3pPr>
            <a:lvl4pPr marL="1600200" indent="-228600" algn="just" eaLnBrk="0" hangingPunct="0">
              <a:lnSpc>
                <a:spcPct val="130000"/>
              </a:lnSpc>
              <a:spcBef>
                <a:spcPct val="20000"/>
              </a:spcBef>
              <a:defRPr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4pPr>
            <a:lvl5pPr marL="2057400" indent="-228600" algn="just" eaLnBrk="0" hangingPunct="0">
              <a:lnSpc>
                <a:spcPct val="130000"/>
              </a:lnSpc>
              <a:spcBef>
                <a:spcPct val="20000"/>
              </a:spcBef>
              <a:defRPr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5pPr>
            <a:lvl6pPr marL="2514600" indent="-228600" algn="just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6pPr>
            <a:lvl7pPr marL="2971800" indent="-228600" algn="just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7pPr>
            <a:lvl8pPr marL="3429000" indent="-228600" algn="just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8pPr>
            <a:lvl9pPr marL="3886200" indent="-228600" algn="just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1500">
              <a:solidFill>
                <a:srgbClr val="13C7AF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5C24-5DEC-4BE8-8EBF-D086E55D3DB0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606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1284483"/>
            <a:ext cx="8229612" cy="7620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2205336"/>
            <a:ext cx="4038606" cy="42487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7" y="2205336"/>
            <a:ext cx="4038606" cy="42487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F3AE-6742-4E72-A756-D1CDB8566397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51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1268904"/>
            <a:ext cx="7886712" cy="99810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40" y="2257483"/>
            <a:ext cx="3868743" cy="82400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635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4270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905" indent="0">
              <a:buNone/>
              <a:defRPr sz="1335" b="1"/>
            </a:lvl6pPr>
            <a:lvl7pPr marL="2287905" indent="0">
              <a:buNone/>
              <a:defRPr sz="1335" b="1"/>
            </a:lvl7pPr>
            <a:lvl8pPr marL="2669540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40" y="3081488"/>
            <a:ext cx="3868743" cy="351661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7" y="2257483"/>
            <a:ext cx="3887794" cy="82400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1635" indent="0">
              <a:buNone/>
              <a:defRPr sz="1670" b="1"/>
            </a:lvl2pPr>
            <a:lvl3pPr marL="762635" indent="0">
              <a:buNone/>
              <a:defRPr sz="1500" b="1"/>
            </a:lvl3pPr>
            <a:lvl4pPr marL="1144270" indent="0">
              <a:buNone/>
              <a:defRPr sz="1335" b="1"/>
            </a:lvl4pPr>
            <a:lvl5pPr marL="1525270" indent="0">
              <a:buNone/>
              <a:defRPr sz="1335" b="1"/>
            </a:lvl5pPr>
            <a:lvl6pPr marL="1906905" indent="0">
              <a:buNone/>
              <a:defRPr sz="1335" b="1"/>
            </a:lvl6pPr>
            <a:lvl7pPr marL="2287905" indent="0">
              <a:buNone/>
              <a:defRPr sz="1335" b="1"/>
            </a:lvl7pPr>
            <a:lvl8pPr marL="2669540" indent="0">
              <a:buNone/>
              <a:defRPr sz="1335" b="1"/>
            </a:lvl8pPr>
            <a:lvl9pPr marL="3051175" indent="0">
              <a:buNone/>
              <a:defRPr sz="1335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7" y="3081488"/>
            <a:ext cx="3887794" cy="351661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50D9-00C4-4B04-8479-09A732E425E3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894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37205" y="2736310"/>
            <a:ext cx="2556004" cy="579665"/>
          </a:xfrm>
        </p:spPr>
        <p:txBody>
          <a:bodyPr>
            <a:normAutofit/>
          </a:bodyPr>
          <a:lstStyle>
            <a:lvl1pPr algn="l">
              <a:defRPr sz="2670">
                <a:latin typeface="+mj-lt"/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grpSp>
        <p:nvGrpSpPr>
          <p:cNvPr id="6" name="Group 5" descr="#wm#_9_34_*Z"/>
          <p:cNvGrpSpPr/>
          <p:nvPr>
            <p:custDataLst>
              <p:tags r:id="rId1"/>
            </p:custDataLst>
          </p:nvPr>
        </p:nvGrpSpPr>
        <p:grpSpPr bwMode="auto">
          <a:xfrm>
            <a:off x="2833693" y="2429149"/>
            <a:ext cx="3054355" cy="1630547"/>
            <a:chOff x="0" y="0"/>
            <a:chExt cx="4810" cy="2568"/>
          </a:xfrm>
        </p:grpSpPr>
        <p:sp>
          <p:nvSpPr>
            <p:cNvPr id="7" name="Line 4" descr="#wm#_9_34_*Z"/>
            <p:cNvSpPr>
              <a:spLocks noChangeShapeType="1"/>
            </p:cNvSpPr>
            <p:nvPr>
              <p:custDataLst>
                <p:tags r:id="rId2"/>
              </p:custDataLst>
            </p:nvPr>
          </p:nvSpPr>
          <p:spPr bwMode="auto">
            <a:xfrm>
              <a:off x="892" y="1296"/>
              <a:ext cx="3919" cy="0"/>
            </a:xfrm>
            <a:prstGeom prst="line">
              <a:avLst/>
            </a:prstGeom>
            <a:noFill/>
            <a:ln w="9525" cmpd="sng">
              <a:solidFill>
                <a:srgbClr val="A86CBB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normAutofit fontScale="25000" lnSpcReduction="20000"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350">
                <a:solidFill>
                  <a:prstClr val="black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空心弧 14" descr="#wm#_9_34_*Z"/>
            <p:cNvSpPr/>
            <p:nvPr>
              <p:custDataLst>
                <p:tags r:id="rId3"/>
              </p:custDataLst>
            </p:nvPr>
          </p:nvSpPr>
          <p:spPr bwMode="auto">
            <a:xfrm rot="11040000">
              <a:off x="0" y="0"/>
              <a:ext cx="2566" cy="2568"/>
            </a:xfrm>
            <a:custGeom>
              <a:avLst/>
              <a:gdLst>
                <a:gd name="T0" fmla="*/ 112824 w 1629846"/>
                <a:gd name="T1" fmla="*/ 401212 h 1629846"/>
                <a:gd name="T2" fmla="*/ 930104 w 1629846"/>
                <a:gd name="T3" fmla="*/ 8181 h 1629846"/>
                <a:gd name="T4" fmla="*/ 1604743 w 1629846"/>
                <a:gd name="T5" fmla="*/ 614219 h 1629846"/>
                <a:gd name="T6" fmla="*/ 1301268 w 1629846"/>
                <a:gd name="T7" fmla="*/ 1468809 h 1629846"/>
                <a:gd name="T8" fmla="*/ 395502 w 1629846"/>
                <a:gd name="T9" fmla="*/ 1513627 h 1629846"/>
                <a:gd name="T10" fmla="*/ 395504 w 1629846"/>
                <a:gd name="T11" fmla="*/ 1513627 h 1629846"/>
                <a:gd name="T12" fmla="*/ 1301270 w 1629846"/>
                <a:gd name="T13" fmla="*/ 1468809 h 1629846"/>
                <a:gd name="T14" fmla="*/ 1604745 w 1629846"/>
                <a:gd name="T15" fmla="*/ 614219 h 1629846"/>
                <a:gd name="T16" fmla="*/ 930106 w 1629846"/>
                <a:gd name="T17" fmla="*/ 8181 h 1629846"/>
                <a:gd name="T18" fmla="*/ 112826 w 1629846"/>
                <a:gd name="T19" fmla="*/ 401212 h 1629846"/>
                <a:gd name="T20" fmla="*/ 112824 w 1629846"/>
                <a:gd name="T21" fmla="*/ 401212 h 1629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9846" h="1629846">
                  <a:moveTo>
                    <a:pt x="112824" y="401212"/>
                  </a:moveTo>
                  <a:cubicBezTo>
                    <a:pt x="280461" y="116719"/>
                    <a:pt x="603209" y="-38491"/>
                    <a:pt x="930104" y="8181"/>
                  </a:cubicBezTo>
                  <a:cubicBezTo>
                    <a:pt x="1256999" y="54853"/>
                    <a:pt x="1523417" y="294180"/>
                    <a:pt x="1604743" y="614219"/>
                  </a:cubicBezTo>
                  <a:cubicBezTo>
                    <a:pt x="1686069" y="934258"/>
                    <a:pt x="1566225" y="1271739"/>
                    <a:pt x="1301268" y="1468809"/>
                  </a:cubicBezTo>
                  <a:cubicBezTo>
                    <a:pt x="1036311" y="1665878"/>
                    <a:pt x="678620" y="1683577"/>
                    <a:pt x="395502" y="1513627"/>
                  </a:cubicBezTo>
                  <a:lnTo>
                    <a:pt x="395504" y="1513627"/>
                  </a:lnTo>
                  <a:cubicBezTo>
                    <a:pt x="678622" y="1683577"/>
                    <a:pt x="1036313" y="1665879"/>
                    <a:pt x="1301270" y="1468809"/>
                  </a:cubicBezTo>
                  <a:cubicBezTo>
                    <a:pt x="1566227" y="1271740"/>
                    <a:pt x="1686071" y="934258"/>
                    <a:pt x="1604745" y="614219"/>
                  </a:cubicBezTo>
                  <a:cubicBezTo>
                    <a:pt x="1523419" y="294180"/>
                    <a:pt x="1257001" y="54853"/>
                    <a:pt x="930106" y="8181"/>
                  </a:cubicBezTo>
                  <a:cubicBezTo>
                    <a:pt x="603211" y="-38491"/>
                    <a:pt x="280463" y="116719"/>
                    <a:pt x="112826" y="401212"/>
                  </a:cubicBezTo>
                  <a:lnTo>
                    <a:pt x="112824" y="401212"/>
                  </a:lnTo>
                  <a:close/>
                </a:path>
              </a:pathLst>
            </a:custGeom>
            <a:noFill/>
            <a:ln w="12700" cap="flat" cmpd="sng">
              <a:solidFill>
                <a:srgbClr val="13C7A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 sz="1350">
                <a:solidFill>
                  <a:prstClr val="black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9" name="Rectangle 5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423605" y="3279972"/>
            <a:ext cx="2383204" cy="363641"/>
          </a:xfrm>
        </p:spPr>
        <p:txBody>
          <a:bodyPr lIns="90170" tIns="46990" rIns="90170" bIns="46990">
            <a:normAutofit/>
          </a:bodyPr>
          <a:lstStyle>
            <a:lvl1pPr marL="0" indent="0" algn="l">
              <a:defRPr sz="1500">
                <a:latin typeface="+mn-ea"/>
                <a:ea typeface="+mn-ea"/>
              </a:defRPr>
            </a:lvl1pPr>
          </a:lstStyle>
          <a:p>
            <a:pPr lvl="0"/>
            <a:r>
              <a:rPr lang="zh-CN" altLang="en-US" noProof="0" dirty="0" smtClean="0">
                <a:sym typeface="Arial" pitchFamily="34" charset="0"/>
              </a:rPr>
              <a:t>单击此处编辑副标题</a:t>
            </a:r>
            <a:endParaRPr lang="zh-CN" noProof="0" dirty="0" smtClean="0">
              <a:sym typeface="Arial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5C24-5DEC-4BE8-8EBF-D086E55D3DB0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798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705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2" y="6404205"/>
            <a:ext cx="2133603" cy="382130"/>
          </a:xfrm>
        </p:spPr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5" y="6404205"/>
            <a:ext cx="2895604" cy="382130"/>
          </a:xfrm>
        </p:spPr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11" y="6404205"/>
            <a:ext cx="2133603" cy="382130"/>
          </a:xfrm>
        </p:spPr>
        <p:txBody>
          <a:bodyPr/>
          <a:lstStyle/>
          <a:p>
            <a:fld id="{EEDE4732-3E4B-4B20-97B1-74481E3387DD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>
            <a:off x="629843" y="1297188"/>
            <a:ext cx="3196805" cy="1349800"/>
          </a:xfrm>
        </p:spPr>
        <p:txBody>
          <a:bodyPr anchor="t" anchorCtr="0">
            <a:noAutofit/>
          </a:bodyPr>
          <a:lstStyle>
            <a:lvl1pPr>
              <a:defRPr sz="3335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15" name="图片占位符 2"/>
          <p:cNvSpPr>
            <a:spLocks noGrp="1"/>
          </p:cNvSpPr>
          <p:nvPr>
            <p:ph type="pic" idx="1"/>
          </p:nvPr>
        </p:nvSpPr>
        <p:spPr>
          <a:xfrm>
            <a:off x="4014398" y="1297186"/>
            <a:ext cx="4478407" cy="5012847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2135" indent="0">
              <a:buNone/>
              <a:defRPr sz="1500"/>
            </a:lvl3pPr>
            <a:lvl4pPr marL="857885" indent="0">
              <a:buNone/>
              <a:defRPr sz="1250"/>
            </a:lvl4pPr>
            <a:lvl5pPr marL="1144270" indent="0">
              <a:buNone/>
              <a:defRPr sz="1250"/>
            </a:lvl5pPr>
            <a:lvl6pPr marL="1430020" indent="0">
              <a:buNone/>
              <a:defRPr sz="1250"/>
            </a:lvl6pPr>
            <a:lvl7pPr marL="1716405" indent="0">
              <a:buNone/>
              <a:defRPr sz="1250"/>
            </a:lvl7pPr>
            <a:lvl8pPr marL="2002155" indent="0">
              <a:buNone/>
              <a:defRPr sz="1250"/>
            </a:lvl8pPr>
            <a:lvl9pPr marL="2287905" indent="0">
              <a:buNone/>
              <a:defRPr sz="125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16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3" y="2755200"/>
            <a:ext cx="3196805" cy="3540794"/>
          </a:xfrm>
        </p:spPr>
        <p:txBody>
          <a:bodyPr>
            <a:normAutofit/>
          </a:bodyPr>
          <a:lstStyle>
            <a:lvl1pPr marL="0" indent="0">
              <a:buNone/>
              <a:defRPr sz="1670"/>
            </a:lvl1pPr>
            <a:lvl2pPr marL="285750" indent="0">
              <a:buNone/>
              <a:defRPr sz="875"/>
            </a:lvl2pPr>
            <a:lvl3pPr marL="572135" indent="0">
              <a:buNone/>
              <a:defRPr sz="750"/>
            </a:lvl3pPr>
            <a:lvl4pPr marL="857885" indent="0">
              <a:buNone/>
              <a:defRPr sz="625"/>
            </a:lvl4pPr>
            <a:lvl5pPr marL="1144270" indent="0">
              <a:buNone/>
              <a:defRPr sz="625"/>
            </a:lvl5pPr>
            <a:lvl6pPr marL="1430020" indent="0">
              <a:buNone/>
              <a:defRPr sz="625"/>
            </a:lvl6pPr>
            <a:lvl7pPr marL="1716405" indent="0">
              <a:buNone/>
              <a:defRPr sz="625"/>
            </a:lvl7pPr>
            <a:lvl8pPr marL="2002155" indent="0">
              <a:buNone/>
              <a:defRPr sz="625"/>
            </a:lvl8pPr>
            <a:lvl9pPr marL="2287905" indent="0">
              <a:buNone/>
              <a:defRPr sz="6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888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597D-4966-4C6D-96B2-81F0182E0F0E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799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7380323" y="1284483"/>
            <a:ext cx="1306490" cy="5241598"/>
          </a:xfrm>
        </p:spPr>
        <p:txBody>
          <a:bodyPr vert="eaVert" anchor="ctr" anchorCtr="1"/>
          <a:lstStyle/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284483"/>
            <a:ext cx="6707098" cy="524159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2" y="6526081"/>
            <a:ext cx="2133603" cy="260677"/>
          </a:xfrm>
        </p:spPr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5" y="6526081"/>
            <a:ext cx="2895604" cy="260677"/>
          </a:xfrm>
        </p:spPr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11" y="6526081"/>
            <a:ext cx="2133603" cy="260677"/>
          </a:xfrm>
        </p:spPr>
        <p:txBody>
          <a:bodyPr/>
          <a:lstStyle/>
          <a:p>
            <a:fld id="{46A35C24-5DEC-4BE8-8EBF-D086E55D3DB0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0602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201" y="1196886"/>
            <a:ext cx="7887612" cy="5022890"/>
          </a:xfrm>
        </p:spPr>
        <p:txBody>
          <a:bodyPr/>
          <a:lstStyle>
            <a:lvl1pPr>
              <a:defRPr sz="2000"/>
            </a:lvl1pPr>
            <a:lvl2pPr>
              <a:defRPr sz="167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35C24-5DEC-4BE8-8EBF-D086E55D3DB0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8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7300" y="609600"/>
            <a:ext cx="77724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57300" y="1981200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7300" y="4114800"/>
            <a:ext cx="77724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63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00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A35C24-5DEC-4BE8-8EBF-D086E55D3DB0}" type="slidenum">
              <a:rPr kumimoji="1" lang="en-US" altLang="zh-CN" smtClean="0">
                <a:solidFill>
                  <a:prstClr val="black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0"/>
            <a:ext cx="1663364" cy="2357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674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3F3AE-6742-4E72-A756-D1CDB8566397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30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50D9-00C4-4B04-8479-09A732E425E3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0988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A35C24-5DEC-4BE8-8EBF-D086E55D3DB0}" type="slidenum">
              <a:rPr kumimoji="1" lang="en-US" altLang="zh-CN" smtClean="0">
                <a:solidFill>
                  <a:prstClr val="black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8952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E4FE5-70EE-4B63-A07B-985F1B49E5CE}" type="datetime1">
              <a:rPr lang="en-US" smtClean="0">
                <a:solidFill>
                  <a:prstClr val="white"/>
                </a:solidFill>
              </a:rPr>
              <a:pPr/>
              <a:t>12/1/2016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B181F-CDAB-404C-A660-15C015D83A2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43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A35C24-5DEC-4BE8-8EBF-D086E55D3DB0}" type="slidenum">
              <a:rPr kumimoji="1" lang="en-US" altLang="zh-CN" smtClean="0">
                <a:solidFill>
                  <a:prstClr val="black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66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1676384" cy="365125"/>
          </a:xfrm>
        </p:spPr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85984" y="6492876"/>
            <a:ext cx="2643206" cy="365125"/>
          </a:xfrm>
        </p:spPr>
        <p:txBody>
          <a:bodyPr/>
          <a:lstStyle/>
          <a:p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fld id="{EEDE4732-3E4B-4B20-97B1-74481E3387DD}" type="slidenum">
              <a:rPr lang="en-US" altLang="zh-CN" smtClean="0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12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274320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45720" tIns="45720" rIns="45720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A35C24-5DEC-4BE8-8EBF-D086E55D3DB0}" type="slidenum">
              <a:rPr kumimoji="1" lang="en-US" altLang="zh-CN" smtClean="0">
                <a:solidFill>
                  <a:prstClr val="black"/>
                </a:solidFill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426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zh-CN" altLang="en-US" sz="4400" b="0" kern="1200" spc="50" dirty="0">
          <a:ln w="12700">
            <a:noFill/>
            <a:prstDash val="solid"/>
          </a:ln>
          <a:solidFill>
            <a:schemeClr val="accent4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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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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1541613"/>
            <a:ext cx="8229612" cy="455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Arial" pitchFamily="34" charset="0"/>
              </a:rPr>
              <a:t>第二级</a:t>
            </a:r>
          </a:p>
          <a:p>
            <a:pPr lvl="2"/>
            <a:r>
              <a:rPr lang="zh-CN" dirty="0" smtClean="0">
                <a:sym typeface="Arial" pitchFamily="34" charset="0"/>
              </a:rPr>
              <a:t>第三级</a:t>
            </a:r>
          </a:p>
          <a:p>
            <a:pPr lvl="3"/>
            <a:r>
              <a:rPr lang="zh-CN" dirty="0" smtClean="0">
                <a:sym typeface="Arial" pitchFamily="34" charset="0"/>
              </a:rPr>
              <a:t>第四级</a:t>
            </a:r>
          </a:p>
          <a:p>
            <a:pPr lvl="4"/>
            <a:r>
              <a:rPr lang="zh-CN" dirty="0" smtClean="0">
                <a:sym typeface="Arial" pitchFamily="34" charset="0"/>
              </a:rPr>
              <a:t>第五级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2" y="6245931"/>
            <a:ext cx="2133603" cy="47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17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5" y="6245931"/>
            <a:ext cx="2895604" cy="47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17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11" y="6245931"/>
            <a:ext cx="2133603" cy="47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17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A35C24-5DEC-4BE8-8EBF-D086E55D3DB0}" type="slidenum">
              <a:rPr kumimoji="1" lang="en-US" altLang="zh-CN" smtClean="0">
                <a:solidFill>
                  <a:prstClr val="black"/>
                </a:solidFill>
                <a:latin typeface="Times New Roman" pitchFamily="18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0" name="ksoSlideStyle" descr="#wm#_9_02_342_022" hidden="1"/>
          <p:cNvSpPr>
            <a:spLocks noChangeArrowheads="1"/>
          </p:cNvSpPr>
          <p:nvPr/>
        </p:nvSpPr>
        <p:spPr bwMode="auto">
          <a:xfrm>
            <a:off x="0" y="1"/>
            <a:ext cx="12700" cy="12701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35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1" name="AutoShape 7"/>
          <p:cNvSpPr>
            <a:spLocks noChangeArrowheads="1"/>
          </p:cNvSpPr>
          <p:nvPr/>
        </p:nvSpPr>
        <p:spPr bwMode="auto">
          <a:xfrm flipV="1">
            <a:off x="1" y="0"/>
            <a:ext cx="9109089" cy="757324"/>
          </a:xfrm>
          <a:prstGeom prst="rtTriangle">
            <a:avLst/>
          </a:prstGeom>
          <a:solidFill>
            <a:srgbClr val="A86CBB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35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2" name="AutoShape 8"/>
          <p:cNvSpPr>
            <a:spLocks noChangeArrowheads="1"/>
          </p:cNvSpPr>
          <p:nvPr/>
        </p:nvSpPr>
        <p:spPr bwMode="auto">
          <a:xfrm flipH="1" flipV="1">
            <a:off x="3371856" y="4764"/>
            <a:ext cx="5773747" cy="1328887"/>
          </a:xfrm>
          <a:prstGeom prst="rtTriangle">
            <a:avLst/>
          </a:prstGeom>
          <a:solidFill>
            <a:srgbClr val="13C7AF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1350">
              <a:solidFill>
                <a:prstClr val="black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620759"/>
            <a:ext cx="8229612" cy="76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4866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just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3670" kern="1200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just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4400">
          <a:solidFill>
            <a:schemeClr val="tx1"/>
          </a:solidFill>
          <a:latin typeface="Arial" pitchFamily="34" charset="0"/>
          <a:ea typeface="黑体" pitchFamily="49" charset="-122"/>
          <a:sym typeface="Arial" pitchFamily="34" charset="0"/>
        </a:defRPr>
      </a:lvl2pPr>
      <a:lvl3pPr algn="just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4400">
          <a:solidFill>
            <a:schemeClr val="tx1"/>
          </a:solidFill>
          <a:latin typeface="Arial" pitchFamily="34" charset="0"/>
          <a:ea typeface="黑体" pitchFamily="49" charset="-122"/>
          <a:sym typeface="Arial" pitchFamily="34" charset="0"/>
        </a:defRPr>
      </a:lvl3pPr>
      <a:lvl4pPr algn="just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4400">
          <a:solidFill>
            <a:schemeClr val="tx1"/>
          </a:solidFill>
          <a:latin typeface="Arial" pitchFamily="34" charset="0"/>
          <a:ea typeface="黑体" pitchFamily="49" charset="-122"/>
          <a:sym typeface="Arial" pitchFamily="34" charset="0"/>
        </a:defRPr>
      </a:lvl4pPr>
      <a:lvl5pPr algn="just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4400">
          <a:solidFill>
            <a:schemeClr val="tx1"/>
          </a:solidFill>
          <a:latin typeface="Arial" pitchFamily="34" charset="0"/>
          <a:ea typeface="黑体" pitchFamily="49" charset="-122"/>
          <a:sym typeface="Arial" pitchFamily="34" charset="0"/>
        </a:defRPr>
      </a:lvl5pPr>
      <a:lvl6pPr marL="457200" algn="just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4400">
          <a:solidFill>
            <a:schemeClr val="tx1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just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4400">
          <a:solidFill>
            <a:schemeClr val="tx1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just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4400">
          <a:solidFill>
            <a:schemeClr val="tx1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just" rtl="0" eaLnBrk="1" fontAlgn="base" hangingPunct="1">
        <a:spcBef>
          <a:spcPct val="0"/>
        </a:spcBef>
        <a:spcAft>
          <a:spcPct val="0"/>
        </a:spcAft>
        <a:buFont typeface="Arial" pitchFamily="34" charset="0"/>
        <a:defRPr sz="4400">
          <a:solidFill>
            <a:schemeClr val="tx1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5080" indent="-4445" algn="just" rtl="0" eaLnBrk="1" fontAlgn="base" hangingPunct="1">
        <a:lnSpc>
          <a:spcPct val="130000"/>
        </a:lnSpc>
        <a:spcBef>
          <a:spcPts val="80"/>
        </a:spcBef>
        <a:spcAft>
          <a:spcPct val="0"/>
        </a:spcAft>
        <a:buFont typeface="Arial" pitchFamily="34" charset="0"/>
        <a:defRPr sz="2000"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619760" indent="-237490" algn="just" rtl="0" eaLnBrk="1" fontAlgn="base" hangingPunct="1">
        <a:lnSpc>
          <a:spcPct val="130000"/>
        </a:lnSpc>
        <a:spcBef>
          <a:spcPts val="80"/>
        </a:spcBef>
        <a:spcAft>
          <a:spcPct val="0"/>
        </a:spcAft>
        <a:buFont typeface="Arial" pitchFamily="34" charset="0"/>
        <a:defRPr sz="1670"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953135" indent="-189865" algn="just" rtl="0" eaLnBrk="1" fontAlgn="base" hangingPunct="1">
        <a:lnSpc>
          <a:spcPct val="130000"/>
        </a:lnSpc>
        <a:spcBef>
          <a:spcPts val="80"/>
        </a:spcBef>
        <a:spcAft>
          <a:spcPct val="0"/>
        </a:spcAft>
        <a:buFont typeface="Arial" pitchFamily="34" charset="0"/>
        <a:defRPr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334770" indent="-189865" algn="just" rtl="0" eaLnBrk="1" fontAlgn="base" hangingPunct="1">
        <a:lnSpc>
          <a:spcPct val="130000"/>
        </a:lnSpc>
        <a:spcBef>
          <a:spcPts val="80"/>
        </a:spcBef>
        <a:spcAft>
          <a:spcPct val="0"/>
        </a:spcAft>
        <a:buFont typeface="Arial" pitchFamily="34" charset="0"/>
        <a:defRPr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1716405" indent="-189865" algn="just" rtl="0" eaLnBrk="1" fontAlgn="base" hangingPunct="1">
        <a:lnSpc>
          <a:spcPct val="130000"/>
        </a:lnSpc>
        <a:spcBef>
          <a:spcPts val="80"/>
        </a:spcBef>
        <a:spcAft>
          <a:spcPct val="0"/>
        </a:spcAft>
        <a:buFont typeface="Arial" pitchFamily="34" charset="0"/>
        <a:defRPr kern="12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097405" indent="-189865" algn="l" defTabSz="762635" rtl="0" eaLnBrk="1" latinLnBrk="0" hangingPunct="1">
        <a:lnSpc>
          <a:spcPct val="90000"/>
        </a:lnSpc>
        <a:spcBef>
          <a:spcPts val="41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9040" indent="-189865" algn="l" defTabSz="762635" rtl="0" eaLnBrk="1" latinLnBrk="0" hangingPunct="1">
        <a:lnSpc>
          <a:spcPct val="90000"/>
        </a:lnSpc>
        <a:spcBef>
          <a:spcPts val="41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60040" indent="-189865" algn="l" defTabSz="762635" rtl="0" eaLnBrk="1" latinLnBrk="0" hangingPunct="1">
        <a:lnSpc>
          <a:spcPct val="90000"/>
        </a:lnSpc>
        <a:spcBef>
          <a:spcPts val="41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675" indent="-189865" algn="l" defTabSz="762635" rtl="0" eaLnBrk="1" latinLnBrk="0" hangingPunct="1">
        <a:lnSpc>
          <a:spcPct val="90000"/>
        </a:lnSpc>
        <a:spcBef>
          <a:spcPts val="41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63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527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6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790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9540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algn="l" defTabSz="76263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n.ruc.edu.cn/wp-content/uploads/2016/09/kuo14luxapose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.ruc.edu.cn/wp-content/uploads/2016/09/LiTell-robust-indoor-localization-using-unmodified-light-fixtures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notesSlide" Target="../notesSlides/notesSlide31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9.wmf"/><Relationship Id="rId4" Type="http://schemas.openxmlformats.org/officeDocument/2006/relationships/image" Target="../media/image50.png"/><Relationship Id="rId9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53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notesSlide" Target="../notesSlides/notesSlide33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tns.thss.tsinghua.edu.cn/~cswu/" TargetMode="External"/><Relationship Id="rId13" Type="http://schemas.openxmlformats.org/officeDocument/2006/relationships/hyperlink" Target="http://www.computer.org/portal/web/tpds" TargetMode="External"/><Relationship Id="rId3" Type="http://schemas.openxmlformats.org/officeDocument/2006/relationships/hyperlink" Target="http://www.cse.ust.hk/~yangzh" TargetMode="External"/><Relationship Id="rId7" Type="http://schemas.openxmlformats.org/officeDocument/2006/relationships/hyperlink" Target="http://www.sigmobile.org/mobicom/2012/program.html" TargetMode="External"/><Relationship Id="rId12" Type="http://schemas.openxmlformats.org/officeDocument/2006/relationships/hyperlink" Target="http://www.computer.org/portal/web/tmc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cse.ust.hk/~liu/LIFS.pdf" TargetMode="External"/><Relationship Id="rId11" Type="http://schemas.openxmlformats.org/officeDocument/2006/relationships/hyperlink" Target="http://ieeexplore.ieee.org/xpl/login.jsp?tp=&amp;arnumber=6805641" TargetMode="External"/><Relationship Id="rId5" Type="http://schemas.openxmlformats.org/officeDocument/2006/relationships/hyperlink" Target="http://www.cse.ust.hk/~liu" TargetMode="External"/><Relationship Id="rId10" Type="http://schemas.openxmlformats.org/officeDocument/2006/relationships/hyperlink" Target="http://www.greenorbs.org/people/liu" TargetMode="External"/><Relationship Id="rId4" Type="http://schemas.openxmlformats.org/officeDocument/2006/relationships/hyperlink" Target="https://sites.google.com/site/wucsnyc/" TargetMode="External"/><Relationship Id="rId9" Type="http://schemas.openxmlformats.org/officeDocument/2006/relationships/hyperlink" Target="http://tns.thss.tsinghua.edu.cn/~yangzheng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12" cy="762086"/>
          </a:xfrm>
        </p:spPr>
        <p:txBody>
          <a:bodyPr>
            <a:noAutofit/>
          </a:bodyPr>
          <a:lstStyle/>
          <a:p>
            <a:pPr algn="ctr"/>
            <a:r>
              <a:rPr lang="en-US" altLang="zh-CN" sz="4800" dirty="0" smtClean="0">
                <a:solidFill>
                  <a:schemeClr val="tx1"/>
                </a:solidFill>
              </a:rPr>
              <a:t>Localization and Navigation Algorithms Continued</a:t>
            </a:r>
            <a:endParaRPr lang="zh-CN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3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7"/>
          <a:stretch/>
        </p:blipFill>
        <p:spPr bwMode="auto">
          <a:xfrm>
            <a:off x="1043608" y="836712"/>
            <a:ext cx="6686550" cy="243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87717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21088"/>
            <a:ext cx="3456384" cy="2455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81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52936"/>
            <a:ext cx="8579296" cy="1143000"/>
          </a:xfrm>
        </p:spPr>
        <p:txBody>
          <a:bodyPr>
            <a:noAutofit/>
          </a:bodyPr>
          <a:lstStyle/>
          <a:p>
            <a:r>
              <a:rPr lang="en-US" altLang="zh-CN" sz="4800" dirty="0" smtClean="0"/>
              <a:t>Fingerprint based on </a:t>
            </a:r>
            <a:r>
              <a:rPr lang="en-US" altLang="zh-CN" sz="4800" dirty="0" smtClean="0">
                <a:solidFill>
                  <a:srgbClr val="FFFF00"/>
                </a:solidFill>
              </a:rPr>
              <a:t>Acoustic </a:t>
            </a:r>
            <a:r>
              <a:rPr lang="en-US" altLang="zh-CN" sz="4800" dirty="0">
                <a:solidFill>
                  <a:srgbClr val="FFFF00"/>
                </a:solidFill>
              </a:rPr>
              <a:t>Background Features</a:t>
            </a:r>
            <a:br>
              <a:rPr lang="en-US" altLang="zh-CN" sz="4800" dirty="0">
                <a:solidFill>
                  <a:srgbClr val="FFFF00"/>
                </a:solidFill>
              </a:rPr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6546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Acoustic Background Spectrum (ABS) </a:t>
            </a:r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08720"/>
            <a:ext cx="7920880" cy="545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67544" y="6334780"/>
            <a:ext cx="8791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solidFill>
                  <a:prstClr val="black"/>
                </a:solidFill>
              </a:rPr>
              <a:t>Tarzia</a:t>
            </a:r>
            <a:r>
              <a:rPr lang="en-US" altLang="zh-CN" sz="1400" b="1" dirty="0">
                <a:solidFill>
                  <a:prstClr val="black"/>
                </a:solidFill>
              </a:rPr>
              <a:t>, Stephen P., et al. "Indoor localization without infrastructure using the acoustic background spectrum.“ Mobisys2011.</a:t>
            </a:r>
            <a:endParaRPr lang="zh-CN" altLang="en-US" sz="1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9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Classification Results</a:t>
            </a:r>
            <a:endParaRPr lang="zh-CN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5688632" cy="4540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88840"/>
            <a:ext cx="5157447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6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52936"/>
            <a:ext cx="8579296" cy="1143000"/>
          </a:xfrm>
        </p:spPr>
        <p:txBody>
          <a:bodyPr>
            <a:noAutofit/>
          </a:bodyPr>
          <a:lstStyle/>
          <a:p>
            <a:r>
              <a:rPr lang="en-US" altLang="zh-CN" sz="4800" dirty="0" smtClean="0"/>
              <a:t>Indoor localization by visible light</a:t>
            </a:r>
            <a:br>
              <a:rPr lang="en-US" altLang="zh-CN" sz="4800" dirty="0" smtClean="0"/>
            </a:br>
            <a:r>
              <a:rPr lang="en-US" altLang="zh-CN" sz="4800" dirty="0"/>
              <a:t/>
            </a:r>
            <a:br>
              <a:rPr lang="en-US" altLang="zh-CN" sz="4800" dirty="0"/>
            </a:br>
            <a:r>
              <a:rPr lang="en-US" altLang="zh-CN" sz="4800" dirty="0">
                <a:solidFill>
                  <a:srgbClr val="FFFF00"/>
                </a:solidFill>
              </a:rPr>
              <a:t/>
            </a:r>
            <a:br>
              <a:rPr lang="en-US" altLang="zh-CN" sz="4800" dirty="0">
                <a:solidFill>
                  <a:srgbClr val="FFFF00"/>
                </a:solidFill>
              </a:rPr>
            </a:br>
            <a:endParaRPr lang="zh-CN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899592" y="3429000"/>
            <a:ext cx="70567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itchFamily="34" charset="0"/>
              <a:buChar char="•"/>
            </a:pPr>
            <a:r>
              <a:rPr lang="en-US" altLang="zh-CN" sz="2800" b="0" i="0" u="none" strike="noStrike" dirty="0" err="1" smtClean="0">
                <a:effectLst/>
                <a:latin typeface="inherit"/>
                <a:hlinkClick r:id="rId3"/>
              </a:rPr>
              <a:t>Luxapose</a:t>
            </a:r>
            <a:r>
              <a:rPr lang="en-US" altLang="zh-CN" sz="2800" b="0" i="0" u="none" strike="noStrike" dirty="0" smtClean="0">
                <a:effectLst/>
                <a:latin typeface="inherit"/>
                <a:hlinkClick r:id="rId3"/>
              </a:rPr>
              <a:t>, Indoor Positioning with Mobile Phones and Visible Light</a:t>
            </a:r>
            <a:r>
              <a:rPr lang="en-US" altLang="zh-CN" sz="2800" b="0" i="0" dirty="0" smtClean="0">
                <a:effectLst/>
                <a:latin typeface="Source Sans Pro"/>
              </a:rPr>
              <a:t> (Mobicom14)</a:t>
            </a:r>
          </a:p>
          <a:p>
            <a:pPr marL="342900" indent="-342900" fontAlgn="base">
              <a:buFont typeface="Arial" pitchFamily="34" charset="0"/>
              <a:buChar char="•"/>
            </a:pPr>
            <a:r>
              <a:rPr lang="en-US" altLang="zh-CN" sz="2800" b="0" i="0" u="sng" dirty="0" err="1" smtClean="0">
                <a:effectLst/>
                <a:latin typeface="inherit"/>
                <a:hlinkClick r:id="rId4"/>
              </a:rPr>
              <a:t>LiTell</a:t>
            </a:r>
            <a:r>
              <a:rPr lang="en-US" altLang="zh-CN" sz="2800" b="0" i="0" u="sng" dirty="0" smtClean="0">
                <a:effectLst/>
                <a:latin typeface="inherit"/>
                <a:hlinkClick r:id="rId4"/>
              </a:rPr>
              <a:t>: Robust Indoor Localization Using Unmodified Light Fixtures</a:t>
            </a:r>
            <a:r>
              <a:rPr lang="en-US" altLang="zh-CN" sz="2800" b="0" i="0" dirty="0" smtClean="0">
                <a:effectLst/>
                <a:latin typeface="Source Sans Pro"/>
              </a:rPr>
              <a:t> (Mobicom16)</a:t>
            </a:r>
            <a:endParaRPr lang="en-US" altLang="zh-CN" sz="2800" b="0" i="0" dirty="0"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8907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Localization by Visible Light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7504" y="6306409"/>
            <a:ext cx="87912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Kuo</a:t>
            </a:r>
            <a:r>
              <a:rPr lang="en-US" altLang="zh-CN" sz="1400" dirty="0"/>
              <a:t> Y S, </a:t>
            </a:r>
            <a:r>
              <a:rPr lang="en-US" altLang="zh-CN" sz="1400" dirty="0" err="1"/>
              <a:t>Pannuto</a:t>
            </a:r>
            <a:r>
              <a:rPr lang="en-US" altLang="zh-CN" sz="1400" dirty="0"/>
              <a:t> P, Hsiao K J, et al. </a:t>
            </a:r>
            <a:r>
              <a:rPr lang="en-US" altLang="zh-CN" sz="1400" dirty="0" err="1"/>
              <a:t>Luxapose</a:t>
            </a:r>
            <a:r>
              <a:rPr lang="en-US" altLang="zh-CN" sz="1400" dirty="0"/>
              <a:t>: Indoor positioning with mobile phones and </a:t>
            </a:r>
            <a:r>
              <a:rPr lang="en-US" altLang="zh-CN" sz="1400" dirty="0" smtClean="0"/>
              <a:t>visible. Mobicom2014,  </a:t>
            </a:r>
            <a:r>
              <a:rPr lang="en-US" altLang="zh-CN" sz="1400" dirty="0"/>
              <a:t>447-458.</a:t>
            </a:r>
            <a:endParaRPr lang="zh-CN" altLang="en-US" sz="1400" b="1" dirty="0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7128792" cy="533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圆角矩形标注 2"/>
          <p:cNvSpPr/>
          <p:nvPr/>
        </p:nvSpPr>
        <p:spPr bwMode="auto">
          <a:xfrm>
            <a:off x="7524328" y="3212976"/>
            <a:ext cx="1584176" cy="792088"/>
          </a:xfrm>
          <a:prstGeom prst="wedgeRoundRectCallout">
            <a:avLst>
              <a:gd name="adj1" fmla="val -59392"/>
              <a:gd name="adj2" fmla="val 5533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System architecture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49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Optical AOA Localization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7884368" cy="447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5181600"/>
            <a:ext cx="2809875" cy="16764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988725"/>
              </p:ext>
            </p:extLst>
          </p:nvPr>
        </p:nvGraphicFramePr>
        <p:xfrm>
          <a:off x="395536" y="5157192"/>
          <a:ext cx="792088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6" imgW="355320" imgH="711000" progId="Equation.DSMT4">
                  <p:embed/>
                </p:oleObj>
              </mc:Choice>
              <mc:Fallback>
                <p:oleObj name="Equation" r:id="rId6" imgW="35532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536" y="5157192"/>
                        <a:ext cx="792088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5616" y="5733256"/>
            <a:ext cx="432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Transmitter’s location in receiver’s frame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1763688" y="2348880"/>
            <a:ext cx="0" cy="1296144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494105"/>
              </p:ext>
            </p:extLst>
          </p:nvPr>
        </p:nvGraphicFramePr>
        <p:xfrm>
          <a:off x="3203848" y="1412776"/>
          <a:ext cx="576064" cy="1152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Equation" r:id="rId8" imgW="355320" imgH="711000" progId="Equation.DSMT4">
                  <p:embed/>
                </p:oleObj>
              </mc:Choice>
              <mc:Fallback>
                <p:oleObj name="Equation" r:id="rId8" imgW="355320" imgH="7110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412776"/>
                        <a:ext cx="576064" cy="11521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950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Distance holds in two frames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420742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3136"/>
            <a:ext cx="901916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7744" y="5589240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LSQ to calculate all scaling factors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4315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12" cy="76208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Locating the Receiver in the Global </a:t>
            </a:r>
            <a:r>
              <a:rPr lang="en-US" altLang="zh-CN" dirty="0"/>
              <a:t>F</a:t>
            </a:r>
            <a:r>
              <a:rPr lang="en-US" altLang="zh-CN" dirty="0" smtClean="0"/>
              <a:t>rame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8800978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4005064"/>
            <a:ext cx="4921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T</a:t>
            </a:r>
            <a:r>
              <a:rPr lang="en-US" altLang="zh-CN" sz="2800" dirty="0" smtClean="0"/>
              <a:t>:  the location of the receiver</a:t>
            </a:r>
          </a:p>
          <a:p>
            <a:r>
              <a:rPr lang="en-US" altLang="zh-CN" sz="2800" b="1" dirty="0" smtClean="0"/>
              <a:t>R</a:t>
            </a:r>
            <a:r>
              <a:rPr lang="en-US" altLang="zh-CN" sz="2800" dirty="0" smtClean="0"/>
              <a:t>: the pose of the receiver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843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How to derive the location </a:t>
            </a:r>
            <a:r>
              <a:rPr lang="en-US" altLang="zh-CN" b="1" i="1" dirty="0" smtClean="0"/>
              <a:t>T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7884368" cy="447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17232"/>
            <a:ext cx="811207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连接符 5"/>
          <p:cNvCxnSpPr/>
          <p:nvPr/>
        </p:nvCxnSpPr>
        <p:spPr bwMode="auto">
          <a:xfrm>
            <a:off x="2051720" y="2348880"/>
            <a:ext cx="3312368" cy="1224136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 bwMode="auto">
          <a:xfrm>
            <a:off x="5436096" y="3573016"/>
            <a:ext cx="122413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/>
          <p:cNvCxnSpPr/>
          <p:nvPr/>
        </p:nvCxnSpPr>
        <p:spPr bwMode="auto">
          <a:xfrm>
            <a:off x="6660232" y="3573016"/>
            <a:ext cx="0" cy="5040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/>
          <p:nvPr/>
        </p:nvCxnSpPr>
        <p:spPr bwMode="auto">
          <a:xfrm>
            <a:off x="5436096" y="3573016"/>
            <a:ext cx="1224136" cy="5040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直接连接符 14"/>
          <p:cNvCxnSpPr/>
          <p:nvPr/>
        </p:nvCxnSpPr>
        <p:spPr bwMode="auto">
          <a:xfrm>
            <a:off x="2051720" y="2348880"/>
            <a:ext cx="0" cy="1224136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直接连接符 16"/>
          <p:cNvCxnSpPr/>
          <p:nvPr/>
        </p:nvCxnSpPr>
        <p:spPr bwMode="auto">
          <a:xfrm>
            <a:off x="2051720" y="3573016"/>
            <a:ext cx="3312368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021287"/>
            <a:ext cx="8568952" cy="7444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723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396" y="26064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Localization and Navigation </a:t>
            </a:r>
            <a:r>
              <a:rPr lang="en-US" altLang="zh-CN" dirty="0" smtClean="0">
                <a:solidFill>
                  <a:schemeClr val="tx1"/>
                </a:solidFill>
              </a:rPr>
              <a:t>Algorithms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Fingerprint-based Localization</a:t>
            </a:r>
          </a:p>
          <a:p>
            <a:pPr lvl="1"/>
            <a:r>
              <a:rPr lang="en-US" altLang="zh-CN" dirty="0" smtClean="0"/>
              <a:t>Localization </a:t>
            </a:r>
            <a:r>
              <a:rPr lang="en-US" altLang="zh-CN" dirty="0"/>
              <a:t>by Acoustic Features</a:t>
            </a:r>
          </a:p>
          <a:p>
            <a:pPr lvl="1"/>
            <a:r>
              <a:rPr lang="en-US" altLang="zh-CN" dirty="0" smtClean="0"/>
              <a:t>Localization </a:t>
            </a:r>
            <a:r>
              <a:rPr lang="en-US" altLang="zh-CN" dirty="0"/>
              <a:t>by Lighting Features</a:t>
            </a:r>
          </a:p>
          <a:p>
            <a:pPr lvl="1"/>
            <a:r>
              <a:rPr lang="en-US" altLang="zh-CN" dirty="0" smtClean="0"/>
              <a:t>Localization </a:t>
            </a:r>
            <a:r>
              <a:rPr lang="en-US" altLang="zh-CN" dirty="0"/>
              <a:t>by Channel State Indicator (CSI)</a:t>
            </a:r>
          </a:p>
          <a:p>
            <a:pPr lvl="1"/>
            <a:r>
              <a:rPr lang="en-US" altLang="zh-CN" dirty="0" smtClean="0"/>
              <a:t>Localization </a:t>
            </a:r>
            <a:r>
              <a:rPr lang="en-US" altLang="zh-CN" dirty="0"/>
              <a:t>by Environment </a:t>
            </a:r>
            <a:r>
              <a:rPr lang="en-US" altLang="zh-CN" dirty="0" smtClean="0"/>
              <a:t>Features</a:t>
            </a:r>
            <a:endParaRPr lang="en-US" altLang="zh-CN" dirty="0"/>
          </a:p>
          <a:p>
            <a:r>
              <a:rPr lang="en-US" altLang="zh-CN" dirty="0" smtClean="0"/>
              <a:t>Crowdsourcing and unsupervised learning</a:t>
            </a:r>
          </a:p>
          <a:p>
            <a:pPr lvl="1"/>
            <a:r>
              <a:rPr lang="en-US" altLang="zh-CN" dirty="0" smtClean="0"/>
              <a:t>Crowdsourcing </a:t>
            </a:r>
          </a:p>
          <a:p>
            <a:pPr lvl="1"/>
            <a:r>
              <a:rPr lang="en-US" altLang="zh-CN" dirty="0" smtClean="0"/>
              <a:t>Unsupervised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4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</a:t>
            </a:r>
            <a:r>
              <a:rPr lang="en-US" altLang="zh-CN" dirty="0" smtClean="0"/>
              <a:t>determine </a:t>
            </a:r>
            <a:r>
              <a:rPr lang="en-US" altLang="zh-CN" b="1" i="1" dirty="0"/>
              <a:t>R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8800978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4005064"/>
            <a:ext cx="7292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T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is known </a:t>
            </a:r>
          </a:p>
          <a:p>
            <a:r>
              <a:rPr lang="en-US" altLang="zh-CN" sz="2800" b="1" dirty="0" smtClean="0"/>
              <a:t>R can be derived by solving LSQ problem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08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12" cy="76208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Rolling shutter Effect of CMOS Camera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340768"/>
            <a:ext cx="8229612" cy="5113297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800" dirty="0" smtClean="0"/>
              <a:t>The pixels are rolling during exposing. </a:t>
            </a:r>
            <a:endParaRPr lang="zh-CN" altLang="en-US" sz="2800" dirty="0"/>
          </a:p>
        </p:txBody>
      </p:sp>
      <p:pic>
        <p:nvPicPr>
          <p:cNvPr id="6146" name="Picture 2" descr="“Rolling shutter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155679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055787" cy="373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02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Capture the codes of light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2808312" cy="2848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077072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Cannot capture in auto expose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4744"/>
            <a:ext cx="2880320" cy="286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39952" y="4077072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Capture light codes in fast expose</a:t>
            </a:r>
            <a:endParaRPr lang="zh-CN" alt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39814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43608" y="616530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Capture Manchester codes</a:t>
            </a:r>
            <a:endParaRPr lang="zh-CN" altLang="en-US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060848"/>
            <a:ext cx="401002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220072" y="609329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Capture hybrid codes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3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548680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Finding Light Center</a:t>
            </a:r>
            <a:endParaRPr lang="zh-CN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8448675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05225"/>
            <a:ext cx="56769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52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Reading Light Codes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4677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676650"/>
            <a:ext cx="5686425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66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Testbed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793295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76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Localization accuracy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705802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59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Localization accuracy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36576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32856"/>
            <a:ext cx="7115175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63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132856"/>
            <a:ext cx="8579296" cy="2304256"/>
          </a:xfrm>
        </p:spPr>
        <p:txBody>
          <a:bodyPr>
            <a:noAutofit/>
          </a:bodyPr>
          <a:lstStyle/>
          <a:p>
            <a:r>
              <a:rPr lang="en-US" altLang="zh-CN" sz="4800" dirty="0" smtClean="0"/>
              <a:t>Indoor localization by </a:t>
            </a:r>
            <a:r>
              <a:rPr lang="en-US" altLang="zh-CN" sz="4800" dirty="0" err="1" smtClean="0"/>
              <a:t>WiFi</a:t>
            </a:r>
            <a:r>
              <a:rPr lang="en-US" altLang="zh-CN" sz="4800" dirty="0" smtClean="0"/>
              <a:t> Channel State Information </a:t>
            </a:r>
            <a:r>
              <a:rPr lang="en-US" altLang="zh-CN" sz="4800" dirty="0">
                <a:solidFill>
                  <a:srgbClr val="FFFF00"/>
                </a:solidFill>
              </a:rPr>
              <a:t/>
            </a:r>
            <a:br>
              <a:rPr lang="en-US" altLang="zh-CN" sz="4800" dirty="0">
                <a:solidFill>
                  <a:srgbClr val="FFFF00"/>
                </a:solidFill>
              </a:rPr>
            </a:b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8396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12" cy="762086"/>
          </a:xfrm>
        </p:spPr>
        <p:txBody>
          <a:bodyPr/>
          <a:lstStyle/>
          <a:p>
            <a:r>
              <a:rPr lang="en-US" altLang="zh-CN" dirty="0" err="1" smtClean="0"/>
              <a:t>WiFi</a:t>
            </a:r>
            <a:r>
              <a:rPr lang="en-US" altLang="zh-CN" dirty="0" smtClean="0"/>
              <a:t> Imaging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3568" y="1772816"/>
            <a:ext cx="79928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http://dhalperi.github.io/linux-80211n-csitool/#overview</a:t>
            </a:r>
            <a:endParaRPr lang="zh-CN" altLang="en-US" sz="2800" dirty="0"/>
          </a:p>
        </p:txBody>
      </p:sp>
      <p:pic>
        <p:nvPicPr>
          <p:cNvPr id="14338" name="Picture 2" descr="Picture of IWL5300 wireless N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852936"/>
            <a:ext cx="190899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2852936"/>
            <a:ext cx="5544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Can measure the composed </a:t>
            </a:r>
            <a:r>
              <a:rPr lang="en-US" altLang="zh-CN" sz="2800" b="1" i="1" dirty="0" smtClean="0">
                <a:solidFill>
                  <a:srgbClr val="0070C0"/>
                </a:solidFill>
              </a:rPr>
              <a:t>channel state information </a:t>
            </a:r>
            <a:r>
              <a:rPr lang="en-US" altLang="zh-CN" sz="2800" dirty="0" smtClean="0"/>
              <a:t>in 30 sub-channels </a:t>
            </a:r>
            <a:endParaRPr lang="zh-CN" altLang="en-US" sz="28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588722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0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Fingerprint based Indoor localization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RSS Fingerprint</a:t>
            </a:r>
          </a:p>
          <a:p>
            <a:r>
              <a:rPr lang="en-US" altLang="zh-CN" dirty="0"/>
              <a:t>Magnetic force </a:t>
            </a:r>
            <a:r>
              <a:rPr lang="en-US" altLang="zh-CN" dirty="0" smtClean="0"/>
              <a:t>signature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Acoustic Features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Acoustic Background Features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Lighting Features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Channel State Indicator (CSI)</a:t>
            </a:r>
          </a:p>
          <a:p>
            <a:r>
              <a:rPr lang="en-US" altLang="zh-CN" dirty="0" smtClean="0">
                <a:solidFill>
                  <a:srgbClr val="FFFF00"/>
                </a:solidFill>
              </a:rPr>
              <a:t>Other Environment Features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2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WiFi</a:t>
            </a:r>
            <a:r>
              <a:rPr lang="en-US" altLang="zh-CN" dirty="0" smtClean="0"/>
              <a:t> OFDM subcarriers</a:t>
            </a:r>
            <a:endParaRPr lang="zh-CN" altLang="en-US" dirty="0"/>
          </a:p>
        </p:txBody>
      </p:sp>
      <p:pic>
        <p:nvPicPr>
          <p:cNvPr id="26626" name="Picture 2" descr="OFDM Subcarriers in 802.11a/g Wi-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14375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Calculate AOA and TOF of RF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0768"/>
            <a:ext cx="56388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368284"/>
              </p:ext>
            </p:extLst>
          </p:nvPr>
        </p:nvGraphicFramePr>
        <p:xfrm>
          <a:off x="395536" y="4725144"/>
          <a:ext cx="1224136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Equation" r:id="rId5" imgW="419040" imgH="419040" progId="Equation.DSMT4">
                  <p:embed/>
                </p:oleObj>
              </mc:Choice>
              <mc:Fallback>
                <p:oleObj name="Equation" r:id="rId5" imgW="419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4725144"/>
                        <a:ext cx="1224136" cy="1224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右箭头 6"/>
          <p:cNvSpPr/>
          <p:nvPr/>
        </p:nvSpPr>
        <p:spPr bwMode="auto">
          <a:xfrm>
            <a:off x="1979712" y="5013176"/>
            <a:ext cx="504056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721842"/>
              </p:ext>
            </p:extLst>
          </p:nvPr>
        </p:nvGraphicFramePr>
        <p:xfrm>
          <a:off x="2987824" y="4725144"/>
          <a:ext cx="3896352" cy="1521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Equation" r:id="rId7" imgW="1625400" imgH="634680" progId="Equation.DSMT4">
                  <p:embed/>
                </p:oleObj>
              </mc:Choice>
              <mc:Fallback>
                <p:oleObj name="Equation" r:id="rId7" imgW="1625400" imgH="6346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725144"/>
                        <a:ext cx="3896352" cy="1521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右箭头 11"/>
          <p:cNvSpPr/>
          <p:nvPr/>
        </p:nvSpPr>
        <p:spPr bwMode="auto">
          <a:xfrm>
            <a:off x="1979712" y="6165304"/>
            <a:ext cx="504056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285283"/>
              </p:ext>
            </p:extLst>
          </p:nvPr>
        </p:nvGraphicFramePr>
        <p:xfrm>
          <a:off x="3059832" y="5880125"/>
          <a:ext cx="2678113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1" name="Equation" r:id="rId9" imgW="1117440" imgH="419040" progId="Equation.DSMT4">
                  <p:embed/>
                </p:oleObj>
              </mc:Choice>
              <mc:Fallback>
                <p:oleObj name="Equation" r:id="rId9" imgW="1117440" imgH="41904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5880125"/>
                        <a:ext cx="2678113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80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Calculate RF AOA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/>
              <a:t>phase </a:t>
            </a:r>
            <a:r>
              <a:rPr lang="en-US" altLang="zh-CN" dirty="0" smtClean="0"/>
              <a:t>shift introduced at the </a:t>
            </a:r>
            <a:r>
              <a:rPr lang="en-US" altLang="zh-CN" i="1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baseline="30000" dirty="0" err="1" smtClean="0"/>
              <a:t>th</a:t>
            </a:r>
            <a:r>
              <a:rPr lang="en-US" altLang="zh-CN" dirty="0" smtClean="0"/>
              <a:t> antenna by the </a:t>
            </a:r>
            <a:r>
              <a:rPr lang="en-US" altLang="zh-CN" i="1" dirty="0" err="1" smtClean="0"/>
              <a:t>k</a:t>
            </a:r>
            <a:r>
              <a:rPr lang="en-US" altLang="zh-CN" dirty="0" err="1" smtClean="0"/>
              <a:t>th</a:t>
            </a:r>
            <a:r>
              <a:rPr lang="en-US" altLang="zh-CN" dirty="0" smtClean="0"/>
              <a:t> path: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021277"/>
              </p:ext>
            </p:extLst>
          </p:nvPr>
        </p:nvGraphicFramePr>
        <p:xfrm>
          <a:off x="1487488" y="2492375"/>
          <a:ext cx="40163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8" name="Equation" r:id="rId4" imgW="1676160" imgH="419040" progId="Equation.DSMT4">
                  <p:embed/>
                </p:oleObj>
              </mc:Choice>
              <mc:Fallback>
                <p:oleObj name="Equation" r:id="rId4" imgW="1676160" imgH="41904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2492375"/>
                        <a:ext cx="401637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135811"/>
              </p:ext>
            </p:extLst>
          </p:nvPr>
        </p:nvGraphicFramePr>
        <p:xfrm>
          <a:off x="1619672" y="3933056"/>
          <a:ext cx="38798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9" name="Equation" r:id="rId6" imgW="1307880" imgH="266400" progId="Equation.DSMT4">
                  <p:embed/>
                </p:oleObj>
              </mc:Choice>
              <mc:Fallback>
                <p:oleObj name="Equation" r:id="rId6" imgW="1307880" imgH="266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933056"/>
                        <a:ext cx="387985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3501008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Let: 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4941168"/>
            <a:ext cx="6229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The measurement vector by the array for the </a:t>
            </a:r>
            <a:r>
              <a:rPr lang="en-US" altLang="zh-CN" sz="2000" i="1" dirty="0" err="1" smtClean="0"/>
              <a:t>k</a:t>
            </a:r>
            <a:r>
              <a:rPr lang="en-US" altLang="zh-CN" sz="2000" dirty="0" err="1" smtClean="0"/>
              <a:t>th</a:t>
            </a:r>
            <a:r>
              <a:rPr lang="en-US" altLang="zh-CN" sz="2000" dirty="0" smtClean="0"/>
              <a:t> path</a:t>
            </a:r>
            <a:endParaRPr lang="zh-CN" altLang="en-US" sz="2000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089877"/>
              </p:ext>
            </p:extLst>
          </p:nvPr>
        </p:nvGraphicFramePr>
        <p:xfrm>
          <a:off x="1619672" y="5445224"/>
          <a:ext cx="5061133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0" name="Equation" r:id="rId8" imgW="2082600" imgH="355320" progId="Equation.DSMT4">
                  <p:embed/>
                </p:oleObj>
              </mc:Choice>
              <mc:Fallback>
                <p:oleObj name="Equation" r:id="rId8" imgW="20826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619672" y="5445224"/>
                        <a:ext cx="5061133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Calculate RF AOA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3535" indent="-342900">
              <a:buFont typeface="Arial" pitchFamily="34" charset="0"/>
              <a:buChar char="•"/>
            </a:pPr>
            <a:r>
              <a:rPr lang="en-US" altLang="zh-CN" sz="2400" dirty="0" smtClean="0"/>
              <a:t>Suppose there are </a:t>
            </a:r>
            <a:r>
              <a:rPr lang="en-US" altLang="zh-CN" sz="2800" i="1" dirty="0" smtClean="0"/>
              <a:t>L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paths </a:t>
            </a:r>
          </a:p>
          <a:p>
            <a:pPr marL="343535" indent="-342900">
              <a:buFont typeface="Arial" pitchFamily="34" charset="0"/>
              <a:buChar char="•"/>
            </a:pPr>
            <a:endParaRPr lang="en-US" altLang="zh-CN" sz="2400" dirty="0"/>
          </a:p>
          <a:p>
            <a:pPr marL="343535" indent="-342900">
              <a:buFont typeface="Arial" pitchFamily="34" charset="0"/>
              <a:buChar char="•"/>
            </a:pPr>
            <a:endParaRPr lang="en-US" altLang="zh-CN" sz="2400" dirty="0" smtClean="0"/>
          </a:p>
          <a:p>
            <a:pPr marL="343535" indent="-342900">
              <a:buFont typeface="Arial" pitchFamily="34" charset="0"/>
              <a:buChar char="•"/>
            </a:pPr>
            <a:r>
              <a:rPr lang="en-US" altLang="zh-CN" sz="2400" dirty="0" smtClean="0"/>
              <a:t>Signal composition from multiple paths </a:t>
            </a:r>
            <a:endParaRPr lang="zh-CN" alt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3649669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17032"/>
            <a:ext cx="18764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581128"/>
            <a:ext cx="4032448" cy="50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2160" y="4653136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is attenuation vector of k paths </a:t>
            </a:r>
            <a:endParaRPr lang="zh-CN" altLang="en-US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0735599"/>
              </p:ext>
            </p:extLst>
          </p:nvPr>
        </p:nvGraphicFramePr>
        <p:xfrm>
          <a:off x="1907704" y="5229200"/>
          <a:ext cx="1008112" cy="1554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2" name="Equation" r:id="rId7" imgW="609480" imgH="939600" progId="Equation.DSMT4">
                  <p:embed/>
                </p:oleObj>
              </mc:Choice>
              <mc:Fallback>
                <p:oleObj name="Equation" r:id="rId7" imgW="6094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704" y="5229200"/>
                        <a:ext cx="1008112" cy="1554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56176" y="2636912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/>
              <a:t>M</a:t>
            </a:r>
            <a:r>
              <a:rPr lang="en-US" altLang="zh-CN" sz="2400" dirty="0" smtClean="0"/>
              <a:t>*</a:t>
            </a:r>
            <a:r>
              <a:rPr lang="en-US" altLang="zh-CN" sz="2400" i="1" dirty="0" smtClean="0"/>
              <a:t>L</a:t>
            </a:r>
            <a:endParaRPr lang="zh-CN" altLang="en-US" sz="24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75856" y="5733256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i="1" dirty="0" smtClean="0"/>
              <a:t>M</a:t>
            </a:r>
            <a:r>
              <a:rPr lang="en-US" altLang="zh-CN" sz="2400" dirty="0" smtClean="0"/>
              <a:t>*</a:t>
            </a:r>
            <a:r>
              <a:rPr lang="en-US" altLang="zh-CN" sz="2400" i="1" dirty="0" smtClean="0"/>
              <a:t>1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85094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Calculate RF AOA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835" indent="-457200">
              <a:buFont typeface="Arial" pitchFamily="34" charset="0"/>
              <a:buChar char="•"/>
            </a:pPr>
            <a:r>
              <a:rPr lang="en-US" altLang="zh-CN" sz="2800" dirty="0"/>
              <a:t>In </a:t>
            </a:r>
            <a:r>
              <a:rPr lang="en-US" altLang="zh-CN" sz="2800" dirty="0" smtClean="0"/>
              <a:t>OFDM, </a:t>
            </a:r>
            <a:r>
              <a:rPr lang="en-US" altLang="zh-CN" sz="2800" dirty="0"/>
              <a:t>data is transmitted over multiple subcarriers each </a:t>
            </a:r>
            <a:r>
              <a:rPr lang="en-US" altLang="zh-CN" sz="2800" dirty="0" smtClean="0"/>
              <a:t>with different frequency. </a:t>
            </a:r>
            <a:endParaRPr lang="zh-CN" altLang="en-US" sz="28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074654"/>
              </p:ext>
            </p:extLst>
          </p:nvPr>
        </p:nvGraphicFramePr>
        <p:xfrm>
          <a:off x="2339752" y="3068960"/>
          <a:ext cx="4105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Equation" r:id="rId4" imgW="1447560" imgH="228600" progId="Equation.DSMT4">
                  <p:embed/>
                </p:oleObj>
              </mc:Choice>
              <mc:Fallback>
                <p:oleObj name="Equation" r:id="rId4" imgW="1447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39752" y="3068960"/>
                        <a:ext cx="4105275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73914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941168"/>
            <a:ext cx="7992888" cy="175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上下箭头 4"/>
          <p:cNvSpPr/>
          <p:nvPr/>
        </p:nvSpPr>
        <p:spPr bwMode="auto">
          <a:xfrm>
            <a:off x="4139952" y="4509120"/>
            <a:ext cx="288032" cy="432048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3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Music Algorithm [Schmidt 1986]</a:t>
            </a:r>
            <a:endParaRPr lang="zh-CN" alt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7694240" cy="4264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95536" y="1628800"/>
            <a:ext cx="770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 smtClean="0"/>
              <a:t>If there are I sources signals received by the array, </a:t>
            </a:r>
            <a:endParaRPr lang="zh-CN" alt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31878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12" cy="762086"/>
          </a:xfrm>
        </p:spPr>
        <p:txBody>
          <a:bodyPr/>
          <a:lstStyle/>
          <a:p>
            <a:r>
              <a:rPr lang="en-US" altLang="zh-CN" b="1" dirty="0" smtClean="0"/>
              <a:t>The music algorithm</a:t>
            </a:r>
            <a:endParaRPr lang="zh-CN" altLang="en-US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502324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470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12" cy="762086"/>
          </a:xfrm>
        </p:spPr>
        <p:txBody>
          <a:bodyPr/>
          <a:lstStyle/>
          <a:p>
            <a:r>
              <a:rPr lang="en-US" altLang="zh-CN" b="1" dirty="0" smtClean="0"/>
              <a:t>The music algorithm</a:t>
            </a:r>
            <a:endParaRPr lang="zh-CN" altLang="en-US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" y="1355837"/>
            <a:ext cx="8904814" cy="547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49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12" cy="762086"/>
          </a:xfrm>
        </p:spPr>
        <p:txBody>
          <a:bodyPr/>
          <a:lstStyle/>
          <a:p>
            <a:r>
              <a:rPr lang="en-US" altLang="zh-CN" b="1" dirty="0" smtClean="0"/>
              <a:t>The music algorithm</a:t>
            </a:r>
            <a:endParaRPr lang="zh-CN" altLang="en-US" b="1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0768"/>
            <a:ext cx="8494538" cy="530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2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8229612" cy="762086"/>
          </a:xfrm>
        </p:spPr>
        <p:txBody>
          <a:bodyPr/>
          <a:lstStyle/>
          <a:p>
            <a:r>
              <a:rPr lang="en-US" altLang="zh-CN" b="1" dirty="0" smtClean="0"/>
              <a:t>The music algorithm</a:t>
            </a:r>
            <a:endParaRPr lang="zh-CN" altLang="en-US" b="1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7877894" cy="504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235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Acoustic/Ultrasound Signatures</a:t>
            </a:r>
            <a:endParaRPr lang="zh-CN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2"/>
          <a:stretch/>
        </p:blipFill>
        <p:spPr bwMode="auto">
          <a:xfrm>
            <a:off x="323528" y="1844824"/>
            <a:ext cx="2168301" cy="295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16832"/>
            <a:ext cx="1992490" cy="2766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824"/>
            <a:ext cx="2088232" cy="287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772816"/>
            <a:ext cx="2121986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67544" y="558924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[7] Y. Tung, K. Shin, </a:t>
            </a:r>
            <a:r>
              <a:rPr lang="en-US" altLang="zh-CN" b="1" dirty="0" err="1">
                <a:solidFill>
                  <a:prstClr val="black"/>
                </a:solidFill>
              </a:rPr>
              <a:t>EchoTag</a:t>
            </a:r>
            <a:r>
              <a:rPr lang="en-US" altLang="zh-CN" b="1" dirty="0">
                <a:solidFill>
                  <a:prstClr val="black"/>
                </a:solidFill>
              </a:rPr>
              <a:t>: Accurate Infrastructure-Free Indoor Location Tagging with Smartphones, Mobicom2015</a:t>
            </a:r>
            <a:endParaRPr lang="zh-CN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12" cy="762086"/>
          </a:xfrm>
        </p:spPr>
        <p:txBody>
          <a:bodyPr/>
          <a:lstStyle/>
          <a:p>
            <a:r>
              <a:rPr lang="en-US" altLang="zh-CN" dirty="0" smtClean="0"/>
              <a:t>The music algorithm</a:t>
            </a:r>
            <a:endParaRPr lang="zh-CN" altLang="en-US" dirty="0"/>
          </a:p>
        </p:txBody>
      </p:sp>
      <p:pic>
        <p:nvPicPr>
          <p:cNvPr id="24580" name="Picture 4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336704" cy="519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19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Research Works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985" indent="-514350">
              <a:buFont typeface="+mj-lt"/>
              <a:buAutoNum type="arabicPeriod"/>
            </a:pPr>
            <a:r>
              <a:rPr lang="en-US" altLang="zh-CN" sz="3200" dirty="0" smtClean="0"/>
              <a:t>Using the RF AOA as fingerprint</a:t>
            </a:r>
          </a:p>
          <a:p>
            <a:pPr marL="514985" indent="-514350">
              <a:buFont typeface="+mj-lt"/>
              <a:buAutoNum type="arabicPeriod"/>
            </a:pPr>
            <a:r>
              <a:rPr lang="en-US" altLang="zh-CN" sz="3200" dirty="0" smtClean="0"/>
              <a:t>Calculate AOA and TOF</a:t>
            </a:r>
          </a:p>
          <a:p>
            <a:pPr marL="514985" indent="-514350">
              <a:buFont typeface="+mj-lt"/>
              <a:buAutoNum type="arabicPeriod"/>
            </a:pPr>
            <a:r>
              <a:rPr lang="en-US" altLang="zh-CN" sz="3200" dirty="0" smtClean="0"/>
              <a:t>Find the direct path and to localize by AOA</a:t>
            </a:r>
          </a:p>
          <a:p>
            <a:pPr marL="514985" indent="-514350">
              <a:buFont typeface="+mj-lt"/>
              <a:buAutoNum type="arabicPeriod"/>
            </a:pPr>
            <a:r>
              <a:rPr lang="en-US" altLang="zh-CN" sz="3200" dirty="0" smtClean="0"/>
              <a:t>Reducing the number of antenna </a:t>
            </a:r>
          </a:p>
          <a:p>
            <a:pPr marL="514985" indent="-514350">
              <a:buFont typeface="+mj-lt"/>
              <a:buAutoNum type="arabicPeriod"/>
            </a:pPr>
            <a:r>
              <a:rPr lang="en-US" altLang="zh-CN" sz="3200" dirty="0" smtClean="0"/>
              <a:t>Using motion of mobile phone to simulate an antenna array.</a:t>
            </a:r>
          </a:p>
          <a:p>
            <a:pPr marL="514985" indent="-514350">
              <a:buFont typeface="+mj-lt"/>
              <a:buAutoNum type="arabicPeriod"/>
            </a:pPr>
            <a:r>
              <a:rPr lang="en-US" altLang="zh-CN" sz="3200" dirty="0" err="1" smtClean="0"/>
              <a:t>WiFi</a:t>
            </a:r>
            <a:r>
              <a:rPr lang="en-US" altLang="zh-CN" sz="3200" dirty="0" smtClean="0"/>
              <a:t> Imaging </a:t>
            </a:r>
          </a:p>
          <a:p>
            <a:pPr marL="343535" indent="-342900">
              <a:buFont typeface="Arial" pitchFamily="34" charset="0"/>
              <a:buChar char="•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1976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WiFi</a:t>
            </a:r>
            <a:r>
              <a:rPr lang="en-US" altLang="zh-CN" dirty="0" smtClean="0"/>
              <a:t> Imaging [MIT, </a:t>
            </a:r>
            <a:r>
              <a:rPr lang="en-US" altLang="zh-CN" dirty="0" err="1" smtClean="0"/>
              <a:t>Dinna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Kataby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21"/>
          <a:stretch/>
        </p:blipFill>
        <p:spPr bwMode="auto">
          <a:xfrm>
            <a:off x="539551" y="1844824"/>
            <a:ext cx="4659725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43" y="1988840"/>
            <a:ext cx="581977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833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WiKey</a:t>
            </a:r>
            <a:r>
              <a:rPr lang="en-US" altLang="zh-CN" dirty="0" smtClean="0"/>
              <a:t>, mobicom15, U Michigan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762437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4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204864"/>
            <a:ext cx="8136904" cy="1728192"/>
          </a:xfrm>
        </p:spPr>
        <p:txBody>
          <a:bodyPr>
            <a:noAutofit/>
          </a:bodyPr>
          <a:lstStyle/>
          <a:p>
            <a:r>
              <a:rPr lang="en-US" altLang="zh-CN" sz="5400" b="1" dirty="0" smtClean="0">
                <a:solidFill>
                  <a:schemeClr val="tx1"/>
                </a:solidFill>
              </a:rPr>
              <a:t>Indoor Localization by Crowdsourcing and unsupervised learning</a:t>
            </a:r>
            <a:br>
              <a:rPr lang="en-US" altLang="zh-CN" sz="5400" b="1" dirty="0" smtClean="0">
                <a:solidFill>
                  <a:schemeClr val="tx1"/>
                </a:solidFill>
              </a:rPr>
            </a:br>
            <a:r>
              <a:rPr lang="en-US" altLang="zh-CN" sz="5400" b="1" dirty="0">
                <a:solidFill>
                  <a:schemeClr val="tx1"/>
                </a:solidFill>
              </a:rPr>
              <a:t/>
            </a:r>
            <a:br>
              <a:rPr lang="en-US" altLang="zh-CN" sz="5400" b="1" dirty="0">
                <a:solidFill>
                  <a:schemeClr val="tx1"/>
                </a:solidFill>
              </a:rPr>
            </a:b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03648" y="4005064"/>
            <a:ext cx="6408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tx1"/>
                </a:solidFill>
              </a:rPr>
              <a:t>1. crowdsourcing</a:t>
            </a:r>
            <a:br>
              <a:rPr lang="en-US" altLang="zh-CN" sz="3200" b="1" dirty="0" smtClean="0">
                <a:solidFill>
                  <a:schemeClr val="tx1"/>
                </a:solidFill>
              </a:rPr>
            </a:br>
            <a:r>
              <a:rPr lang="en-US" altLang="zh-CN" sz="3200" b="1" dirty="0" smtClean="0">
                <a:solidFill>
                  <a:schemeClr val="tx1"/>
                </a:solidFill>
              </a:rPr>
              <a:t>2. unsupervised learning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90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50690"/>
            <a:ext cx="8229612" cy="762086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Localization by Crowdsourcing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6792"/>
            <a:ext cx="8568952" cy="5112568"/>
          </a:xfrm>
        </p:spPr>
        <p:txBody>
          <a:bodyPr>
            <a:noAutofit/>
          </a:bodyPr>
          <a:lstStyle/>
          <a:p>
            <a:pPr marL="444500" lvl="1" indent="-266700">
              <a:buFont typeface="+mj-lt"/>
              <a:buAutoNum type="arabicPeriod"/>
            </a:pPr>
            <a:r>
              <a:rPr lang="en-US" altLang="zh-CN" sz="1600" dirty="0" err="1"/>
              <a:t>Rai</a:t>
            </a:r>
            <a:r>
              <a:rPr lang="en-US" altLang="zh-CN" sz="1600" dirty="0"/>
              <a:t> A, </a:t>
            </a:r>
            <a:r>
              <a:rPr lang="en-US" altLang="zh-CN" sz="1600" dirty="0" err="1"/>
              <a:t>Chintalapudi</a:t>
            </a:r>
            <a:r>
              <a:rPr lang="en-US" altLang="zh-CN" sz="1600" dirty="0"/>
              <a:t> K </a:t>
            </a:r>
            <a:r>
              <a:rPr lang="en-US" altLang="zh-CN" sz="1600" dirty="0" err="1"/>
              <a:t>K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Padmanabhan</a:t>
            </a:r>
            <a:r>
              <a:rPr lang="en-US" altLang="zh-CN" sz="1600" dirty="0"/>
              <a:t> V N, et al. </a:t>
            </a:r>
            <a:r>
              <a:rPr lang="en-US" altLang="zh-CN" sz="1600" b="1" dirty="0"/>
              <a:t>Zee: zero-effort crowdsourcing for indoor </a:t>
            </a:r>
            <a:r>
              <a:rPr lang="en-US" altLang="zh-CN" sz="1600" b="1" dirty="0" smtClean="0"/>
              <a:t>localization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Mobicom</a:t>
            </a:r>
            <a:r>
              <a:rPr lang="en-US" altLang="zh-CN" sz="1600" dirty="0" smtClean="0"/>
              <a:t> 2012</a:t>
            </a:r>
            <a:r>
              <a:rPr lang="en-US" altLang="zh-CN" sz="1600" dirty="0"/>
              <a:t>: 293-304.</a:t>
            </a:r>
            <a:endParaRPr lang="en-US" altLang="zh-CN" sz="1600" dirty="0" smtClean="0">
              <a:hlinkClick r:id="rId3"/>
            </a:endParaRPr>
          </a:p>
          <a:p>
            <a:pPr marL="444500" lvl="1" indent="-266700">
              <a:buFont typeface="+mj-lt"/>
              <a:buAutoNum type="arabicPeriod"/>
            </a:pPr>
            <a:r>
              <a:rPr lang="en-US" altLang="zh-CN" sz="1600" dirty="0" err="1" smtClean="0">
                <a:hlinkClick r:id="rId3"/>
              </a:rPr>
              <a:t>Zheng</a:t>
            </a:r>
            <a:r>
              <a:rPr lang="en-US" altLang="zh-CN" sz="1600" dirty="0" smtClean="0">
                <a:hlinkClick r:id="rId3"/>
              </a:rPr>
              <a:t> </a:t>
            </a:r>
            <a:r>
              <a:rPr lang="en-US" altLang="zh-CN" sz="1600" dirty="0">
                <a:hlinkClick r:id="rId3"/>
              </a:rPr>
              <a:t>Yang</a:t>
            </a:r>
            <a:r>
              <a:rPr lang="en-US" altLang="zh-CN" sz="1600" dirty="0"/>
              <a:t>, </a:t>
            </a:r>
            <a:r>
              <a:rPr lang="en-US" altLang="zh-CN" sz="1600" dirty="0" err="1">
                <a:hlinkClick r:id="rId4"/>
              </a:rPr>
              <a:t>Chenshu</a:t>
            </a:r>
            <a:r>
              <a:rPr lang="en-US" altLang="zh-CN" sz="1600" dirty="0">
                <a:hlinkClick r:id="rId4"/>
              </a:rPr>
              <a:t> Wu</a:t>
            </a:r>
            <a:r>
              <a:rPr lang="en-US" altLang="zh-CN" sz="1600" dirty="0"/>
              <a:t>, and </a:t>
            </a:r>
            <a:r>
              <a:rPr lang="en-US" altLang="zh-CN" sz="1600" dirty="0" err="1">
                <a:hlinkClick r:id="rId5"/>
              </a:rPr>
              <a:t>Yunhao</a:t>
            </a:r>
            <a:r>
              <a:rPr lang="en-US" altLang="zh-CN" sz="1600" dirty="0">
                <a:hlinkClick r:id="rId5"/>
              </a:rPr>
              <a:t> Liu</a:t>
            </a:r>
            <a:r>
              <a:rPr lang="en-US" altLang="zh-CN" sz="1600" dirty="0"/>
              <a:t>, "</a:t>
            </a:r>
            <a:r>
              <a:rPr lang="en-US" altLang="zh-CN" sz="1600" b="1" dirty="0"/>
              <a:t>Locating in Fingerprint Space: Wireless Indoor Localization with Little Human Intervention</a:t>
            </a:r>
            <a:r>
              <a:rPr lang="en-US" altLang="zh-CN" sz="1600" dirty="0"/>
              <a:t>", (</a:t>
            </a:r>
            <a:r>
              <a:rPr lang="en-US" altLang="zh-CN" sz="1600" dirty="0">
                <a:hlinkClick r:id="rId6"/>
              </a:rPr>
              <a:t>PDF</a:t>
            </a:r>
            <a:r>
              <a:rPr lang="en-US" altLang="zh-CN" sz="1600" dirty="0"/>
              <a:t>),</a:t>
            </a:r>
            <a:r>
              <a:rPr lang="en-US" altLang="zh-CN" sz="1600" dirty="0">
                <a:hlinkClick r:id="rId7"/>
              </a:rPr>
              <a:t> ACM </a:t>
            </a:r>
            <a:r>
              <a:rPr lang="en-US" altLang="zh-CN" sz="1600" dirty="0" err="1">
                <a:hlinkClick r:id="rId7"/>
              </a:rPr>
              <a:t>MobiCom</a:t>
            </a:r>
            <a:r>
              <a:rPr lang="en-US" altLang="zh-CN" sz="1600" dirty="0">
                <a:hlinkClick r:id="rId7"/>
              </a:rPr>
              <a:t> 2012</a:t>
            </a:r>
            <a:r>
              <a:rPr lang="en-US" altLang="zh-CN" sz="1600" dirty="0"/>
              <a:t>, Istanbul, Turkey, August 22-26, 2012</a:t>
            </a:r>
            <a:r>
              <a:rPr lang="en-US" altLang="zh-CN" sz="1600" dirty="0" smtClean="0"/>
              <a:t>.</a:t>
            </a:r>
          </a:p>
          <a:p>
            <a:pPr marL="444500" lvl="1" indent="-266700">
              <a:buFont typeface="+mj-lt"/>
              <a:buAutoNum type="arabicPeriod"/>
            </a:pPr>
            <a:r>
              <a:rPr lang="en-US" altLang="zh-CN" sz="1600" dirty="0" err="1" smtClean="0">
                <a:hlinkClick r:id="rId8"/>
              </a:rPr>
              <a:t>Chenshu</a:t>
            </a:r>
            <a:r>
              <a:rPr lang="en-US" altLang="zh-CN" sz="1600" dirty="0" smtClean="0">
                <a:hlinkClick r:id="rId8"/>
              </a:rPr>
              <a:t> </a:t>
            </a:r>
            <a:r>
              <a:rPr lang="en-US" altLang="zh-CN" sz="1600" dirty="0">
                <a:hlinkClick r:id="rId8"/>
              </a:rPr>
              <a:t>Wu</a:t>
            </a:r>
            <a:r>
              <a:rPr lang="en-US" altLang="zh-CN" sz="1600" dirty="0"/>
              <a:t>, </a:t>
            </a:r>
            <a:r>
              <a:rPr lang="en-US" altLang="zh-CN" sz="1600" dirty="0" err="1">
                <a:hlinkClick r:id="rId9"/>
              </a:rPr>
              <a:t>Zheng</a:t>
            </a:r>
            <a:r>
              <a:rPr lang="en-US" altLang="zh-CN" sz="1600" dirty="0">
                <a:hlinkClick r:id="rId9"/>
              </a:rPr>
              <a:t> Yang</a:t>
            </a:r>
            <a:r>
              <a:rPr lang="en-US" altLang="zh-CN" sz="1600" dirty="0"/>
              <a:t>, </a:t>
            </a:r>
            <a:r>
              <a:rPr lang="en-US" altLang="zh-CN" sz="1600" dirty="0" err="1">
                <a:hlinkClick r:id="rId10"/>
              </a:rPr>
              <a:t>Yunhao</a:t>
            </a:r>
            <a:r>
              <a:rPr lang="en-US" altLang="zh-CN" sz="1600" dirty="0">
                <a:hlinkClick r:id="rId10"/>
              </a:rPr>
              <a:t> Liu</a:t>
            </a:r>
            <a:r>
              <a:rPr lang="en-US" altLang="zh-CN" sz="1600" dirty="0"/>
              <a:t>, "</a:t>
            </a:r>
            <a:r>
              <a:rPr lang="en-US" altLang="zh-CN" sz="1600" b="1" dirty="0"/>
              <a:t>Smartphones Based Crowdsourcing for Indoor Localization</a:t>
            </a:r>
            <a:r>
              <a:rPr lang="en-US" altLang="zh-CN" sz="1600" dirty="0"/>
              <a:t>", (</a:t>
            </a:r>
            <a:r>
              <a:rPr lang="en-US" altLang="zh-CN" sz="1600" dirty="0">
                <a:hlinkClick r:id="rId11"/>
              </a:rPr>
              <a:t>PDF</a:t>
            </a:r>
            <a:r>
              <a:rPr lang="en-US" altLang="zh-CN" sz="1600" dirty="0"/>
              <a:t>), IEEE Transactions on Mobile Computing (</a:t>
            </a:r>
            <a:r>
              <a:rPr lang="en-US" altLang="zh-CN" sz="1600" dirty="0">
                <a:hlinkClick r:id="rId12"/>
              </a:rPr>
              <a:t>TMC</a:t>
            </a:r>
            <a:r>
              <a:rPr lang="en-US" altLang="zh-CN" sz="1600" dirty="0"/>
              <a:t>), Vol. 14, Issue 2,February, 2015, Pages 444-457.</a:t>
            </a:r>
          </a:p>
          <a:p>
            <a:pPr marL="444500" lvl="1" indent="-266700">
              <a:buFont typeface="+mj-lt"/>
              <a:buAutoNum type="arabicPeriod"/>
            </a:pPr>
            <a:r>
              <a:rPr lang="en-US" altLang="zh-CN" sz="1600" dirty="0" err="1" smtClean="0"/>
              <a:t>Xinglin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Zhang, </a:t>
            </a:r>
            <a:r>
              <a:rPr lang="en-US" altLang="zh-CN" sz="1600" dirty="0" err="1">
                <a:hlinkClick r:id="rId9"/>
              </a:rPr>
              <a:t>Zheng</a:t>
            </a:r>
            <a:r>
              <a:rPr lang="en-US" altLang="zh-CN" sz="1600" dirty="0">
                <a:hlinkClick r:id="rId9"/>
              </a:rPr>
              <a:t> Yang</a:t>
            </a:r>
            <a:r>
              <a:rPr lang="en-US" altLang="zh-CN" sz="1600" dirty="0"/>
              <a:t>, </a:t>
            </a:r>
            <a:r>
              <a:rPr lang="en-US" altLang="zh-CN" sz="1600" dirty="0" err="1">
                <a:hlinkClick r:id="rId8"/>
              </a:rPr>
              <a:t>Chenshu</a:t>
            </a:r>
            <a:r>
              <a:rPr lang="en-US" altLang="zh-CN" sz="1600" dirty="0">
                <a:hlinkClick r:id="rId8"/>
              </a:rPr>
              <a:t> Wu</a:t>
            </a:r>
            <a:r>
              <a:rPr lang="en-US" altLang="zh-CN" sz="1600" dirty="0"/>
              <a:t>, Wei Sun, </a:t>
            </a:r>
            <a:r>
              <a:rPr lang="en-US" altLang="zh-CN" sz="1600" dirty="0" err="1">
                <a:hlinkClick r:id="rId10"/>
              </a:rPr>
              <a:t>Yunhao</a:t>
            </a:r>
            <a:r>
              <a:rPr lang="en-US" altLang="zh-CN" sz="1600" dirty="0">
                <a:hlinkClick r:id="rId10"/>
              </a:rPr>
              <a:t> Liu</a:t>
            </a:r>
            <a:r>
              <a:rPr lang="en-US" altLang="zh-CN" sz="1600" dirty="0"/>
              <a:t>, Kai Liu, "</a:t>
            </a:r>
            <a:r>
              <a:rPr lang="en-US" altLang="zh-CN" sz="1600" b="1" dirty="0"/>
              <a:t>Robust Trajectory Estimation for Crowdsourcing-Based Mobile Applications</a:t>
            </a:r>
            <a:r>
              <a:rPr lang="en-US" altLang="zh-CN" sz="1600" dirty="0"/>
              <a:t>", </a:t>
            </a:r>
            <a:r>
              <a:rPr lang="en-US" altLang="zh-CN" sz="1600" i="1" dirty="0"/>
              <a:t>IEEE Transactions on Parallel and Distributed Systems</a:t>
            </a:r>
            <a:r>
              <a:rPr lang="en-US" altLang="zh-CN" sz="1600" dirty="0"/>
              <a:t> (</a:t>
            </a:r>
            <a:r>
              <a:rPr lang="en-US" altLang="zh-CN" sz="1600" i="1" dirty="0">
                <a:hlinkClick r:id="rId13"/>
              </a:rPr>
              <a:t>TPDS</a:t>
            </a:r>
            <a:r>
              <a:rPr lang="en-US" altLang="zh-CN" sz="1600" dirty="0"/>
              <a:t>), Vol. 25, No. 7, July 2014, Pages 1876-1885</a:t>
            </a:r>
            <a:r>
              <a:rPr lang="en-US" altLang="zh-CN" sz="1600" dirty="0" smtClean="0"/>
              <a:t>.</a:t>
            </a:r>
          </a:p>
          <a:p>
            <a:pPr marL="444500" lvl="1" indent="-266700">
              <a:buFont typeface="+mj-lt"/>
              <a:buAutoNum type="arabicPeriod"/>
            </a:pPr>
            <a:r>
              <a:rPr lang="en-US" altLang="zh-CN" sz="1600" dirty="0" err="1"/>
              <a:t>Ruipeng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Gao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Mingmin</a:t>
            </a:r>
            <a:r>
              <a:rPr lang="en-US" altLang="zh-CN" sz="1600" dirty="0"/>
              <a:t> Zhao, Tao Ye, Fan Ye, </a:t>
            </a:r>
            <a:r>
              <a:rPr lang="en-US" altLang="zh-CN" sz="1600" dirty="0" err="1"/>
              <a:t>Yizhou</a:t>
            </a:r>
            <a:r>
              <a:rPr lang="en-US" altLang="zh-CN" sz="1600" dirty="0"/>
              <a:t> Wang, </a:t>
            </a:r>
            <a:r>
              <a:rPr lang="en-US" altLang="zh-CN" sz="1600" dirty="0" err="1"/>
              <a:t>Kaigui</a:t>
            </a:r>
            <a:r>
              <a:rPr lang="en-US" altLang="zh-CN" sz="1600" dirty="0"/>
              <a:t> </a:t>
            </a:r>
            <a:r>
              <a:rPr lang="en-US" altLang="zh-CN" sz="1600" dirty="0" err="1"/>
              <a:t>Bian</a:t>
            </a:r>
            <a:r>
              <a:rPr lang="en-US" altLang="zh-CN" sz="1600" dirty="0"/>
              <a:t>, Tao Wang, and </a:t>
            </a:r>
            <a:r>
              <a:rPr lang="en-US" altLang="zh-CN" sz="1600" dirty="0" err="1"/>
              <a:t>Xiaoming</a:t>
            </a:r>
            <a:r>
              <a:rPr lang="en-US" altLang="zh-CN" sz="1600" dirty="0"/>
              <a:t> Li. 2014. </a:t>
            </a:r>
            <a:r>
              <a:rPr lang="en-US" altLang="zh-CN" sz="1600" b="1" dirty="0"/>
              <a:t>Jigsaw: indoor floor plan reconstruction via mobile </a:t>
            </a:r>
            <a:r>
              <a:rPr lang="en-US" altLang="zh-CN" sz="1600" b="1" dirty="0" err="1"/>
              <a:t>crowdsensing</a:t>
            </a:r>
            <a:r>
              <a:rPr lang="en-US" altLang="zh-CN" sz="1600" b="1" dirty="0"/>
              <a:t>. </a:t>
            </a:r>
            <a:r>
              <a:rPr lang="en-US" altLang="zh-CN" sz="1600" dirty="0" smtClean="0"/>
              <a:t>(</a:t>
            </a:r>
            <a:r>
              <a:rPr lang="en-US" altLang="zh-CN" sz="1600" dirty="0" err="1"/>
              <a:t>MobiCom</a:t>
            </a:r>
            <a:r>
              <a:rPr lang="en-US" altLang="zh-CN" sz="1600" dirty="0"/>
              <a:t> '14). ACM, New York, NY, USA, 249-260</a:t>
            </a:r>
            <a:r>
              <a:rPr lang="en-US" altLang="zh-CN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40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12" cy="4969281"/>
          </a:xfrm>
        </p:spPr>
        <p:txBody>
          <a:bodyPr>
            <a:normAutofit/>
          </a:bodyPr>
          <a:lstStyle/>
          <a:p>
            <a:pPr marL="343535" indent="-342900">
              <a:buFont typeface="+mj-lt"/>
              <a:buAutoNum type="arabicPeriod"/>
            </a:pPr>
            <a:r>
              <a:rPr lang="en-US" altLang="zh-CN" sz="1600" dirty="0"/>
              <a:t>Wang H, </a:t>
            </a:r>
            <a:r>
              <a:rPr lang="en-US" altLang="zh-CN" sz="1600" dirty="0" err="1"/>
              <a:t>Sen</a:t>
            </a:r>
            <a:r>
              <a:rPr lang="en-US" altLang="zh-CN" sz="1600" dirty="0"/>
              <a:t> S, </a:t>
            </a:r>
            <a:r>
              <a:rPr lang="en-US" altLang="zh-CN" sz="1600" dirty="0" err="1"/>
              <a:t>Elgohary</a:t>
            </a:r>
            <a:r>
              <a:rPr lang="en-US" altLang="zh-CN" sz="1600" dirty="0"/>
              <a:t> A, et al. </a:t>
            </a:r>
            <a:r>
              <a:rPr lang="en-US" altLang="zh-CN" sz="1600" b="1" dirty="0"/>
              <a:t>No need to war-drive: unsupervised indoor </a:t>
            </a:r>
            <a:r>
              <a:rPr lang="en-US" altLang="zh-CN" sz="1600" b="1" dirty="0" smtClean="0"/>
              <a:t>localization</a:t>
            </a:r>
            <a:r>
              <a:rPr lang="en-US" altLang="zh-CN" sz="1600" dirty="0" smtClean="0"/>
              <a:t>. </a:t>
            </a:r>
            <a:r>
              <a:rPr lang="en-US" altLang="zh-CN" sz="1600" dirty="0" err="1" smtClean="0"/>
              <a:t>MobiSys</a:t>
            </a:r>
            <a:r>
              <a:rPr lang="en-US" altLang="zh-CN" sz="1600" dirty="0" smtClean="0"/>
              <a:t>, 2012</a:t>
            </a:r>
            <a:r>
              <a:rPr lang="en-US" altLang="zh-CN" sz="1600" dirty="0"/>
              <a:t>: 197-210</a:t>
            </a:r>
            <a:r>
              <a:rPr lang="en-US" altLang="zh-CN" sz="1600" dirty="0" smtClean="0"/>
              <a:t>.</a:t>
            </a:r>
          </a:p>
          <a:p>
            <a:pPr marL="343535" indent="-342900">
              <a:buFont typeface="+mj-lt"/>
              <a:buAutoNum type="arabicPeriod"/>
            </a:pPr>
            <a:r>
              <a:rPr lang="en-US" altLang="zh-CN" sz="1600" dirty="0" err="1" smtClean="0"/>
              <a:t>Moustafa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Alzantot</a:t>
            </a:r>
            <a:r>
              <a:rPr lang="en-US" altLang="zh-CN" sz="1600" dirty="0" smtClean="0"/>
              <a:t> and </a:t>
            </a:r>
            <a:r>
              <a:rPr lang="en-US" altLang="zh-CN" sz="1600" dirty="0" err="1" smtClean="0"/>
              <a:t>Moustafa</a:t>
            </a:r>
            <a:r>
              <a:rPr lang="en-US" altLang="zh-CN" sz="1600" dirty="0" smtClean="0"/>
              <a:t> Youssef. 2012. </a:t>
            </a:r>
            <a:r>
              <a:rPr lang="en-US" altLang="zh-CN" sz="1600" b="1" dirty="0" err="1" smtClean="0"/>
              <a:t>CrowdInside</a:t>
            </a:r>
            <a:r>
              <a:rPr lang="en-US" altLang="zh-CN" sz="1600" b="1" dirty="0" smtClean="0"/>
              <a:t>: automatic construction of indoor </a:t>
            </a:r>
            <a:r>
              <a:rPr lang="en-US" altLang="zh-CN" sz="1600" b="1" dirty="0" err="1" smtClean="0"/>
              <a:t>floorplans</a:t>
            </a:r>
            <a:r>
              <a:rPr lang="en-US" altLang="zh-CN" sz="1600" dirty="0" smtClean="0"/>
              <a:t>. (SIGSPATIAL '12). ACM, New York, NY, USA, 99-108. </a:t>
            </a:r>
          </a:p>
          <a:p>
            <a:pPr marL="343535" indent="-342900">
              <a:buFont typeface="+mj-lt"/>
              <a:buAutoNum type="arabicPeriod"/>
            </a:pPr>
            <a:r>
              <a:rPr lang="en-US" altLang="zh-CN" sz="1600" dirty="0" err="1" smtClean="0"/>
              <a:t>Yifei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Jiang, </a:t>
            </a:r>
            <a:r>
              <a:rPr lang="en-US" altLang="zh-CN" sz="1600" dirty="0" err="1"/>
              <a:t>Xin</a:t>
            </a:r>
            <a:r>
              <a:rPr lang="en-US" altLang="zh-CN" sz="1600" dirty="0"/>
              <a:t> Pan, Kun Li, Qin </a:t>
            </a:r>
            <a:r>
              <a:rPr lang="en-US" altLang="zh-CN" sz="1600" dirty="0" err="1"/>
              <a:t>Lv</a:t>
            </a:r>
            <a:r>
              <a:rPr lang="en-US" altLang="zh-CN" sz="1600" dirty="0"/>
              <a:t>, Robert P. Dick, Michael </a:t>
            </a:r>
            <a:r>
              <a:rPr lang="en-US" altLang="zh-CN" sz="1600" dirty="0" err="1"/>
              <a:t>Hannigan</a:t>
            </a:r>
            <a:r>
              <a:rPr lang="en-US" altLang="zh-CN" sz="1600" dirty="0"/>
              <a:t>, and Li Shang. 2012. </a:t>
            </a:r>
            <a:r>
              <a:rPr lang="en-US" altLang="zh-CN" sz="1600" b="1" dirty="0"/>
              <a:t>ARIEL: automatic </a:t>
            </a:r>
            <a:r>
              <a:rPr lang="en-US" altLang="zh-CN" sz="1600" b="1" dirty="0" err="1"/>
              <a:t>wi-fi</a:t>
            </a:r>
            <a:r>
              <a:rPr lang="en-US" altLang="zh-CN" sz="1600" b="1" dirty="0"/>
              <a:t> based room fingerprinting for indoor localization</a:t>
            </a:r>
            <a:r>
              <a:rPr lang="en-US" altLang="zh-CN" sz="1600" dirty="0"/>
              <a:t>. </a:t>
            </a:r>
            <a:r>
              <a:rPr lang="en-US" altLang="zh-CN" sz="1600" dirty="0" smtClean="0"/>
              <a:t>(</a:t>
            </a:r>
            <a:r>
              <a:rPr lang="en-US" altLang="zh-CN" sz="1600" dirty="0" err="1"/>
              <a:t>UbiComp</a:t>
            </a:r>
            <a:r>
              <a:rPr lang="en-US" altLang="zh-CN" sz="1600" dirty="0"/>
              <a:t> '12). ACM, New York, NY, USA, 441-450. </a:t>
            </a:r>
            <a:endParaRPr lang="en-US" altLang="zh-CN" sz="1600" dirty="0" smtClean="0"/>
          </a:p>
          <a:p>
            <a:pPr marL="343535" indent="-342900">
              <a:buFont typeface="+mj-lt"/>
              <a:buAutoNum type="arabicPeriod"/>
            </a:pPr>
            <a:r>
              <a:rPr lang="en-US" altLang="zh-CN" sz="1600" dirty="0" err="1"/>
              <a:t>Bao</a:t>
            </a:r>
            <a:r>
              <a:rPr lang="en-US" altLang="zh-CN" sz="1600" dirty="0"/>
              <a:t> X, Liu B, Tang B, et al. </a:t>
            </a:r>
            <a:r>
              <a:rPr lang="en-US" altLang="zh-CN" sz="1600" b="1" dirty="0" err="1"/>
              <a:t>PinPlace</a:t>
            </a:r>
            <a:r>
              <a:rPr lang="en-US" altLang="zh-CN" sz="1600" b="1" dirty="0"/>
              <a:t>: associate semantic meanings with indoor locations without active </a:t>
            </a:r>
            <a:r>
              <a:rPr lang="en-US" altLang="zh-CN" sz="1600" b="1" dirty="0" smtClean="0"/>
              <a:t>fingerprinting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Ubicomp</a:t>
            </a:r>
            <a:r>
              <a:rPr lang="en-US" altLang="zh-CN" sz="1600" dirty="0" smtClean="0"/>
              <a:t>. 2015</a:t>
            </a:r>
            <a:r>
              <a:rPr lang="en-US" altLang="zh-CN" sz="1600" dirty="0"/>
              <a:t>: 921-925.</a:t>
            </a:r>
            <a:endParaRPr lang="en-US" altLang="zh-CN" sz="1600" dirty="0" smtClean="0"/>
          </a:p>
          <a:p>
            <a:pPr marL="343535" indent="-342900">
              <a:buFont typeface="+mj-lt"/>
              <a:buAutoNum type="arabicPeriod"/>
            </a:pPr>
            <a:r>
              <a:rPr lang="en-US" altLang="zh-CN" sz="1600" dirty="0" err="1"/>
              <a:t>Tachikawa</a:t>
            </a:r>
            <a:r>
              <a:rPr lang="en-US" altLang="zh-CN" sz="1600" dirty="0"/>
              <a:t> M, </a:t>
            </a:r>
            <a:r>
              <a:rPr lang="en-US" altLang="zh-CN" sz="1600" dirty="0" err="1"/>
              <a:t>Maekawa</a:t>
            </a:r>
            <a:r>
              <a:rPr lang="en-US" altLang="zh-CN" sz="1600" dirty="0"/>
              <a:t> T, Matsushita Y. </a:t>
            </a:r>
            <a:r>
              <a:rPr lang="en-US" altLang="zh-CN" sz="1600" b="1" dirty="0"/>
              <a:t>Predicting location semantics combining active and passive sensing with environment-independent </a:t>
            </a:r>
            <a:r>
              <a:rPr lang="en-US" altLang="zh-CN" sz="1600" b="1" dirty="0" smtClean="0"/>
              <a:t>classifier, </a:t>
            </a:r>
            <a:r>
              <a:rPr lang="en-US" altLang="zh-CN" sz="1600" dirty="0"/>
              <a:t>ubicomp2016. ACM, 2016: 220-231.</a:t>
            </a:r>
            <a:endParaRPr lang="zh-CN" altLang="en-US" sz="1600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67544" y="764704"/>
            <a:ext cx="8229612" cy="76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algn="just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defRPr sz="367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algn="just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defRPr sz="4400"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2pPr>
            <a:lvl3pPr algn="just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defRPr sz="4400"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3pPr>
            <a:lvl4pPr algn="just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defRPr sz="4400"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4pPr>
            <a:lvl5pPr algn="just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defRPr sz="4400"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5pPr>
            <a:lvl6pPr marL="457200" algn="just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defRPr sz="4400"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6pPr>
            <a:lvl7pPr marL="914400" algn="just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defRPr sz="4400"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7pPr>
            <a:lvl8pPr marL="1371600" algn="just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defRPr sz="4400"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8pPr>
            <a:lvl9pPr marL="1828800" algn="just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defRPr sz="4400">
                <a:solidFill>
                  <a:schemeClr val="tx1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9pPr>
          </a:lstStyle>
          <a:p>
            <a:pPr algn="l"/>
            <a:r>
              <a:rPr lang="en-US" altLang="zh-CN" sz="3600" dirty="0" smtClean="0">
                <a:solidFill>
                  <a:prstClr val="black"/>
                </a:solidFill>
              </a:rPr>
              <a:t>Localization by Unsupervised Learning</a:t>
            </a:r>
            <a:endParaRPr lang="zh-CN" altLang="en-US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12" cy="76208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Timeline of localization by crowdsourcing and unsupervised learning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01788" y="198884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</a:rPr>
              <a:t>LiFS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dirty="0" err="1">
                <a:solidFill>
                  <a:prstClr val="black"/>
                </a:solidFill>
              </a:rPr>
              <a:t>Mobicom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1788" y="228616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WILL, </a:t>
            </a:r>
            <a:r>
              <a:rPr lang="en-US" altLang="zh-CN" dirty="0" err="1">
                <a:solidFill>
                  <a:prstClr val="black"/>
                </a:solidFill>
              </a:rPr>
              <a:t>Infocom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1788" y="170080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ZEE, </a:t>
            </a:r>
            <a:r>
              <a:rPr lang="en-US" altLang="zh-CN" dirty="0" err="1">
                <a:solidFill>
                  <a:prstClr val="black"/>
                </a:solidFill>
              </a:rPr>
              <a:t>Mobicom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5257552" y="5517232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4753496" y="62373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2014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0" y="148478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Robust  CS, TMC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0112" y="2134597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Crowdsourcing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TMC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0" y="212356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Jigsaw </a:t>
            </a:r>
            <a:r>
              <a:rPr lang="en-US" altLang="zh-CN" dirty="0" err="1">
                <a:solidFill>
                  <a:prstClr val="black"/>
                </a:solidFill>
              </a:rPr>
              <a:t>Mobicom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12576" y="212356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Crowdsourcing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>
            <a:off x="2017192" y="6093296"/>
            <a:ext cx="5976664" cy="0"/>
          </a:xfrm>
          <a:prstGeom prst="straightConnector1">
            <a:avLst/>
          </a:prstGeom>
          <a:ln w="57150"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 bwMode="auto">
          <a:xfrm>
            <a:off x="2665264" y="5517232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4" name="TextBox 23"/>
          <p:cNvSpPr txBox="1"/>
          <p:nvPr/>
        </p:nvSpPr>
        <p:spPr>
          <a:xfrm>
            <a:off x="2305224" y="630932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2012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45184" y="4582869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</a:rPr>
              <a:t>Crowdinside</a:t>
            </a:r>
            <a:r>
              <a:rPr lang="en-US" altLang="zh-CN" dirty="0">
                <a:solidFill>
                  <a:prstClr val="black"/>
                </a:solidFill>
              </a:rPr>
              <a:t>, </a:t>
            </a:r>
            <a:r>
              <a:rPr lang="en-US" altLang="zh-CN" dirty="0" err="1">
                <a:solidFill>
                  <a:prstClr val="black"/>
                </a:solidFill>
              </a:rPr>
              <a:t>sigspatial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65603" y="5229200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ARIEL, </a:t>
            </a:r>
            <a:r>
              <a:rPr lang="en-US" altLang="zh-CN" dirty="0" err="1">
                <a:solidFill>
                  <a:prstClr val="black"/>
                </a:solidFill>
              </a:rPr>
              <a:t>uibcomp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9712" y="3933056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No need for war drive, </a:t>
            </a:r>
            <a:r>
              <a:rPr lang="en-US" altLang="zh-CN" dirty="0" err="1">
                <a:solidFill>
                  <a:prstClr val="black"/>
                </a:solidFill>
              </a:rPr>
              <a:t>Mobisys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 bwMode="auto">
          <a:xfrm>
            <a:off x="6409680" y="5517232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29" name="TextBox 28"/>
          <p:cNvSpPr txBox="1"/>
          <p:nvPr/>
        </p:nvSpPr>
        <p:spPr>
          <a:xfrm>
            <a:off x="5977632" y="62373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2015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08197" y="62373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2016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73576" y="450912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prstClr val="black"/>
                </a:solidFill>
              </a:rPr>
              <a:t>Pinplace</a:t>
            </a:r>
            <a:r>
              <a:rPr lang="en-US" altLang="zh-CN" dirty="0">
                <a:solidFill>
                  <a:prstClr val="black"/>
                </a:solidFill>
              </a:rPr>
              <a:t>, ubicomp2015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93248" y="4149080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Predicting location semantics, ubicomp2016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 bwMode="auto">
          <a:xfrm>
            <a:off x="7489800" y="5517232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5" name="TextBox 34"/>
          <p:cNvSpPr txBox="1"/>
          <p:nvPr/>
        </p:nvSpPr>
        <p:spPr>
          <a:xfrm>
            <a:off x="72976" y="5805264"/>
            <a:ext cx="1907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Unsupervised learning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 bwMode="auto">
          <a:xfrm>
            <a:off x="5004048" y="2699628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37" name="TextBox 36"/>
          <p:cNvSpPr txBox="1"/>
          <p:nvPr/>
        </p:nvSpPr>
        <p:spPr>
          <a:xfrm>
            <a:off x="4499992" y="341970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2014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>
            <a:off x="1763688" y="3275692"/>
            <a:ext cx="5976664" cy="0"/>
          </a:xfrm>
          <a:prstGeom prst="straightConnector1">
            <a:avLst/>
          </a:prstGeom>
          <a:ln w="57150"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 bwMode="auto">
          <a:xfrm>
            <a:off x="2411760" y="2699628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40" name="TextBox 39"/>
          <p:cNvSpPr txBox="1"/>
          <p:nvPr/>
        </p:nvSpPr>
        <p:spPr>
          <a:xfrm>
            <a:off x="2051720" y="34917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2012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 bwMode="auto">
          <a:xfrm>
            <a:off x="6156176" y="2699628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  <p:sp>
        <p:nvSpPr>
          <p:cNvPr id="42" name="TextBox 41"/>
          <p:cNvSpPr txBox="1"/>
          <p:nvPr/>
        </p:nvSpPr>
        <p:spPr>
          <a:xfrm>
            <a:off x="5724128" y="341970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2015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54693" y="34290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2016</a:t>
            </a:r>
            <a:endParaRPr lang="zh-CN" altLang="en-US" dirty="0">
              <a:solidFill>
                <a:prstClr val="black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 bwMode="auto">
          <a:xfrm>
            <a:off x="7236296" y="2699628"/>
            <a:ext cx="0" cy="576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440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Homework (Due in Dec. 14)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Review the most related work of your project (</a:t>
            </a:r>
            <a:r>
              <a:rPr lang="en-US" altLang="zh-CN" sz="2800" b="1" dirty="0" smtClean="0"/>
              <a:t>submitting a ppt.).</a:t>
            </a:r>
          </a:p>
          <a:p>
            <a:pPr marL="514985" indent="-514350">
              <a:buFont typeface="+mj-lt"/>
              <a:buAutoNum type="arabicPeriod"/>
            </a:pPr>
            <a:r>
              <a:rPr lang="en-US" altLang="zh-CN" sz="2800" dirty="0" smtClean="0"/>
              <a:t>Give detailed introduction to around 3 most related papers</a:t>
            </a:r>
          </a:p>
          <a:p>
            <a:pPr marL="514985" indent="-514350">
              <a:buFont typeface="+mj-lt"/>
              <a:buAutoNum type="arabicPeriod"/>
            </a:pPr>
            <a:r>
              <a:rPr lang="en-US" altLang="zh-CN" sz="2800" dirty="0" smtClean="0"/>
              <a:t>Draw a time line of the related work.</a:t>
            </a:r>
          </a:p>
          <a:p>
            <a:pPr marL="514985" indent="-514350">
              <a:buFont typeface="+mj-lt"/>
              <a:buAutoNum type="arabicPeriod"/>
            </a:pPr>
            <a:r>
              <a:rPr lang="en-US" altLang="zh-CN" sz="2800" dirty="0" smtClean="0"/>
              <a:t>Discuss the unsolved problems.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5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Acoustic/Ultrasound Signatures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536" y="6211669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[7] Y. Tung, K. Shin, </a:t>
            </a:r>
            <a:r>
              <a:rPr lang="en-US" altLang="zh-CN" b="1" dirty="0" err="1">
                <a:solidFill>
                  <a:prstClr val="black"/>
                </a:solidFill>
              </a:rPr>
              <a:t>EchoTag</a:t>
            </a:r>
            <a:r>
              <a:rPr lang="en-US" altLang="zh-CN" b="1" dirty="0">
                <a:solidFill>
                  <a:prstClr val="black"/>
                </a:solidFill>
              </a:rPr>
              <a:t>: Accurate Infrastructure-Free Indoor Location Tagging with Smartphones, Mobicom2015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111113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37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 Acoustic/Ultrasound Signatures</a:t>
            </a:r>
            <a:endParaRPr lang="zh-CN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794577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475656" y="551723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Acoustic feature at different locations. </a:t>
            </a:r>
            <a:endParaRPr lang="zh-CN" alt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91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12" cy="762086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Why acoustic features are different at different locations?</a:t>
            </a:r>
            <a:endParaRPr lang="zh-CN" altLang="en-US" sz="36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68752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48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Sweeping Acoustic Signal</a:t>
            </a:r>
            <a:endParaRPr lang="zh-CN" alt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28311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04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System Architecture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0808"/>
            <a:ext cx="7437010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20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262*i*3"/>
  <p:tag name="KSO_WM_UNIT_TEMPLATE_CATEGORY" val="custom"/>
  <p:tag name="KSO_WM_UNIT_TEMPLATE_INDEX" val="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262*i*6"/>
  <p:tag name="KSO_WM_UNIT_TEMPLATE_CATEGORY" val="custom"/>
  <p:tag name="KSO_WM_UNIT_TEMPLATE_INDEX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TYPE" val="i"/>
  <p:tag name="KSO_WM_UNIT_ID" val="262*i*7"/>
  <p:tag name="KSO_WM_UNIT_TEMPLATE_CATEGORY" val="custom"/>
  <p:tag name="KSO_WM_UNIT_TEMPLATE_INDEX" val="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凤舞九天">
  <a:themeElements>
    <a:clrScheme name="凤舞九天">
      <a:dk1>
        <a:sysClr val="windowText" lastClr="000000"/>
      </a:dk1>
      <a:lt1>
        <a:sysClr val="window" lastClr="CEEACA"/>
      </a:lt1>
      <a:dk2>
        <a:srgbClr val="004646"/>
      </a:dk2>
      <a:lt2>
        <a:srgbClr val="E1F0FF"/>
      </a:lt2>
      <a:accent1>
        <a:srgbClr val="50742F"/>
      </a:accent1>
      <a:accent2>
        <a:srgbClr val="268868"/>
      </a:accent2>
      <a:accent3>
        <a:srgbClr val="33BD56"/>
      </a:accent3>
      <a:accent4>
        <a:srgbClr val="4BC5B9"/>
      </a:accent4>
      <a:accent5>
        <a:srgbClr val="3163CA"/>
      </a:accent5>
      <a:accent6>
        <a:srgbClr val="4B14AA"/>
      </a:accent6>
      <a:hlink>
        <a:srgbClr val="D9BE02"/>
      </a:hlink>
      <a:folHlink>
        <a:srgbClr val="F900F9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凤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默认设计模板_2">
  <a:themeElements>
    <a:clrScheme name="顶峰">
      <a:dk1>
        <a:sysClr val="windowText" lastClr="000000"/>
      </a:dk1>
      <a:lt1>
        <a:sysClr val="window" lastClr="CEEACA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默认设计模板_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默认设计模板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EEACA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880</Words>
  <Application>Microsoft Office PowerPoint</Application>
  <PresentationFormat>全屏显示(4:3)</PresentationFormat>
  <Paragraphs>197</Paragraphs>
  <Slides>48</Slides>
  <Notes>48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1" baseType="lpstr">
      <vt:lpstr>凤舞九天</vt:lpstr>
      <vt:lpstr>5_默认设计模板_2</vt:lpstr>
      <vt:lpstr>Equation</vt:lpstr>
      <vt:lpstr>Localization and Navigation Algorithms Continued</vt:lpstr>
      <vt:lpstr>Localization and Navigation Algorithms</vt:lpstr>
      <vt:lpstr>Fingerprint based Indoor localization</vt:lpstr>
      <vt:lpstr>2.3 Acoustic/Ultrasound Signatures</vt:lpstr>
      <vt:lpstr>2.3 Acoustic/Ultrasound Signatures</vt:lpstr>
      <vt:lpstr>2.3 Acoustic/Ultrasound Signatures</vt:lpstr>
      <vt:lpstr>Why acoustic features are different at different locations?</vt:lpstr>
      <vt:lpstr>Sweeping Acoustic Signal</vt:lpstr>
      <vt:lpstr>System Architecture</vt:lpstr>
      <vt:lpstr>Results</vt:lpstr>
      <vt:lpstr>Fingerprint based on Acoustic Background Features </vt:lpstr>
      <vt:lpstr>Acoustic Background Spectrum (ABS) </vt:lpstr>
      <vt:lpstr>Classification Results</vt:lpstr>
      <vt:lpstr>Indoor localization by visible light   </vt:lpstr>
      <vt:lpstr>Localization by Visible Light</vt:lpstr>
      <vt:lpstr>Optical AOA Localization</vt:lpstr>
      <vt:lpstr>Distance holds in two frames</vt:lpstr>
      <vt:lpstr>Locating the Receiver in the Global Frame</vt:lpstr>
      <vt:lpstr>How to derive the location T?</vt:lpstr>
      <vt:lpstr>How to determine R?</vt:lpstr>
      <vt:lpstr>Rolling shutter Effect of CMOS Camera</vt:lpstr>
      <vt:lpstr>Capture the codes of light</vt:lpstr>
      <vt:lpstr>Finding Light Center</vt:lpstr>
      <vt:lpstr>Reading Light Codes</vt:lpstr>
      <vt:lpstr>Testbed</vt:lpstr>
      <vt:lpstr>Localization accuracy</vt:lpstr>
      <vt:lpstr>Localization accuracy</vt:lpstr>
      <vt:lpstr>Indoor localization by WiFi Channel State Information  </vt:lpstr>
      <vt:lpstr>WiFi Imaging</vt:lpstr>
      <vt:lpstr>WiFi OFDM subcarriers</vt:lpstr>
      <vt:lpstr>Calculate AOA and TOF of RF</vt:lpstr>
      <vt:lpstr>Calculate RF AOA</vt:lpstr>
      <vt:lpstr>Calculate RF AOA</vt:lpstr>
      <vt:lpstr>Calculate RF AOA</vt:lpstr>
      <vt:lpstr>Music Algorithm [Schmidt 1986]</vt:lpstr>
      <vt:lpstr>The music algorithm</vt:lpstr>
      <vt:lpstr>The music algorithm</vt:lpstr>
      <vt:lpstr>The music algorithm</vt:lpstr>
      <vt:lpstr>The music algorithm</vt:lpstr>
      <vt:lpstr>The music algorithm</vt:lpstr>
      <vt:lpstr>Related Research Works</vt:lpstr>
      <vt:lpstr>WiFi Imaging [MIT, Dinna Kataby]</vt:lpstr>
      <vt:lpstr>WiKey, mobicom15, U Michigan</vt:lpstr>
      <vt:lpstr>Indoor Localization by Crowdsourcing and unsupervised learning  </vt:lpstr>
      <vt:lpstr>Localization by Crowdsourcing</vt:lpstr>
      <vt:lpstr>PowerPoint 演示文稿</vt:lpstr>
      <vt:lpstr>Timeline of localization by crowdsourcing and unsupervised learning</vt:lpstr>
      <vt:lpstr>Homework (Due in Dec. 14)</vt:lpstr>
    </vt:vector>
  </TitlesOfParts>
  <Company>ruc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and Navigation Algorithms Continued</dc:title>
  <dc:creator>Yongcai Wang</dc:creator>
  <cp:lastModifiedBy>Yongcai Wang</cp:lastModifiedBy>
  <cp:revision>56</cp:revision>
  <dcterms:created xsi:type="dcterms:W3CDTF">2016-11-23T00:19:09Z</dcterms:created>
  <dcterms:modified xsi:type="dcterms:W3CDTF">2016-12-01T01:29:05Z</dcterms:modified>
</cp:coreProperties>
</file>